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8.xml" ContentType="application/vnd.openxmlformats-officedocument.theme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theme/theme39.xml" ContentType="application/vnd.openxmlformats-officedocument.theme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theme/theme40.xml" ContentType="application/vnd.openxmlformats-officedocument.theme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theme/theme41.xml" ContentType="application/vnd.openxmlformats-officedocument.theme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theme/theme42.xml" ContentType="application/vnd.openxmlformats-officedocument.theme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3.xml" ContentType="application/vnd.openxmlformats-officedocument.theme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theme/theme44.xml" ContentType="application/vnd.openxmlformats-officedocument.theme+xml"/>
  <Override PartName="/ppt/theme/theme4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  <p:sldMasterId id="2147483780" r:id="rId11"/>
    <p:sldMasterId id="2147483792" r:id="rId12"/>
    <p:sldMasterId id="2147483804" r:id="rId13"/>
    <p:sldMasterId id="2147483816" r:id="rId14"/>
    <p:sldMasterId id="2147483828" r:id="rId15"/>
    <p:sldMasterId id="2147483840" r:id="rId16"/>
    <p:sldMasterId id="2147483852" r:id="rId17"/>
    <p:sldMasterId id="2147483864" r:id="rId18"/>
    <p:sldMasterId id="2147483876" r:id="rId19"/>
    <p:sldMasterId id="2147483888" r:id="rId20"/>
    <p:sldMasterId id="2147483900" r:id="rId21"/>
    <p:sldMasterId id="2147483912" r:id="rId22"/>
    <p:sldMasterId id="2147483924" r:id="rId23"/>
    <p:sldMasterId id="2147483936" r:id="rId24"/>
    <p:sldMasterId id="2147483948" r:id="rId25"/>
    <p:sldMasterId id="2147483960" r:id="rId26"/>
    <p:sldMasterId id="2147483972" r:id="rId27"/>
    <p:sldMasterId id="2147483996" r:id="rId28"/>
    <p:sldMasterId id="2147484008" r:id="rId29"/>
    <p:sldMasterId id="2147484020" r:id="rId30"/>
    <p:sldMasterId id="2147484032" r:id="rId31"/>
    <p:sldMasterId id="2147484044" r:id="rId32"/>
    <p:sldMasterId id="2147484056" r:id="rId33"/>
    <p:sldMasterId id="2147484068" r:id="rId34"/>
    <p:sldMasterId id="2147484080" r:id="rId35"/>
    <p:sldMasterId id="2147484092" r:id="rId36"/>
    <p:sldMasterId id="2147484104" r:id="rId37"/>
    <p:sldMasterId id="2147484116" r:id="rId38"/>
    <p:sldMasterId id="2147484128" r:id="rId39"/>
    <p:sldMasterId id="2147484140" r:id="rId40"/>
    <p:sldMasterId id="2147484152" r:id="rId41"/>
    <p:sldMasterId id="2147484164" r:id="rId42"/>
    <p:sldMasterId id="2147484176" r:id="rId43"/>
    <p:sldMasterId id="2147484188" r:id="rId44"/>
  </p:sldMasterIdLst>
  <p:notesMasterIdLst>
    <p:notesMasterId r:id="rId103"/>
  </p:notesMasterIdLst>
  <p:sldIdLst>
    <p:sldId id="256" r:id="rId45"/>
    <p:sldId id="259" r:id="rId46"/>
    <p:sldId id="257" r:id="rId47"/>
    <p:sldId id="258" r:id="rId48"/>
    <p:sldId id="263" r:id="rId49"/>
    <p:sldId id="261" r:id="rId50"/>
    <p:sldId id="262" r:id="rId51"/>
    <p:sldId id="264" r:id="rId52"/>
    <p:sldId id="260" r:id="rId53"/>
    <p:sldId id="265" r:id="rId54"/>
    <p:sldId id="266" r:id="rId55"/>
    <p:sldId id="267" r:id="rId56"/>
    <p:sldId id="268" r:id="rId57"/>
    <p:sldId id="269" r:id="rId58"/>
    <p:sldId id="270" r:id="rId59"/>
    <p:sldId id="271" r:id="rId60"/>
    <p:sldId id="272" r:id="rId61"/>
    <p:sldId id="273" r:id="rId62"/>
    <p:sldId id="274" r:id="rId63"/>
    <p:sldId id="275" r:id="rId64"/>
    <p:sldId id="276" r:id="rId65"/>
    <p:sldId id="277" r:id="rId66"/>
    <p:sldId id="278" r:id="rId67"/>
    <p:sldId id="279" r:id="rId68"/>
    <p:sldId id="304" r:id="rId69"/>
    <p:sldId id="305" r:id="rId70"/>
    <p:sldId id="280" r:id="rId71"/>
    <p:sldId id="281" r:id="rId72"/>
    <p:sldId id="282" r:id="rId73"/>
    <p:sldId id="283" r:id="rId74"/>
    <p:sldId id="284" r:id="rId75"/>
    <p:sldId id="285" r:id="rId76"/>
    <p:sldId id="287" r:id="rId77"/>
    <p:sldId id="288" r:id="rId78"/>
    <p:sldId id="289" r:id="rId79"/>
    <p:sldId id="290" r:id="rId80"/>
    <p:sldId id="291" r:id="rId81"/>
    <p:sldId id="292" r:id="rId82"/>
    <p:sldId id="293" r:id="rId83"/>
    <p:sldId id="294" r:id="rId84"/>
    <p:sldId id="295" r:id="rId85"/>
    <p:sldId id="296" r:id="rId86"/>
    <p:sldId id="298" r:id="rId87"/>
    <p:sldId id="297" r:id="rId88"/>
    <p:sldId id="299" r:id="rId89"/>
    <p:sldId id="300" r:id="rId90"/>
    <p:sldId id="301" r:id="rId91"/>
    <p:sldId id="302" r:id="rId92"/>
    <p:sldId id="303" r:id="rId93"/>
    <p:sldId id="306" r:id="rId94"/>
    <p:sldId id="307" r:id="rId95"/>
    <p:sldId id="308" r:id="rId96"/>
    <p:sldId id="309" r:id="rId97"/>
    <p:sldId id="310" r:id="rId98"/>
    <p:sldId id="311" r:id="rId99"/>
    <p:sldId id="312" r:id="rId100"/>
    <p:sldId id="313" r:id="rId101"/>
    <p:sldId id="314" r:id="rId102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Master" Target="slideMasters/slideMaster26.xml"/><Relationship Id="rId21" Type="http://schemas.openxmlformats.org/officeDocument/2006/relationships/slideMaster" Target="slideMasters/slideMaster21.xml"/><Relationship Id="rId42" Type="http://schemas.openxmlformats.org/officeDocument/2006/relationships/slideMaster" Target="slideMasters/slideMaster42.xml"/><Relationship Id="rId47" Type="http://schemas.openxmlformats.org/officeDocument/2006/relationships/slide" Target="slides/slide3.xml"/><Relationship Id="rId63" Type="http://schemas.openxmlformats.org/officeDocument/2006/relationships/slide" Target="slides/slide19.xml"/><Relationship Id="rId68" Type="http://schemas.openxmlformats.org/officeDocument/2006/relationships/slide" Target="slides/slide24.xml"/><Relationship Id="rId84" Type="http://schemas.openxmlformats.org/officeDocument/2006/relationships/slide" Target="slides/slide40.xml"/><Relationship Id="rId89" Type="http://schemas.openxmlformats.org/officeDocument/2006/relationships/slide" Target="slides/slide45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27.xml"/><Relationship Id="rId92" Type="http://schemas.openxmlformats.org/officeDocument/2006/relationships/slide" Target="slides/slide48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07" Type="http://schemas.openxmlformats.org/officeDocument/2006/relationships/tableStyles" Target="tableStyles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" Target="slides/slide1.xml"/><Relationship Id="rId53" Type="http://schemas.openxmlformats.org/officeDocument/2006/relationships/slide" Target="slides/slide9.xml"/><Relationship Id="rId58" Type="http://schemas.openxmlformats.org/officeDocument/2006/relationships/slide" Target="slides/slide14.xml"/><Relationship Id="rId66" Type="http://schemas.openxmlformats.org/officeDocument/2006/relationships/slide" Target="slides/slide22.xml"/><Relationship Id="rId74" Type="http://schemas.openxmlformats.org/officeDocument/2006/relationships/slide" Target="slides/slide30.xml"/><Relationship Id="rId79" Type="http://schemas.openxmlformats.org/officeDocument/2006/relationships/slide" Target="slides/slide35.xml"/><Relationship Id="rId87" Type="http://schemas.openxmlformats.org/officeDocument/2006/relationships/slide" Target="slides/slide43.xml"/><Relationship Id="rId102" Type="http://schemas.openxmlformats.org/officeDocument/2006/relationships/slide" Target="slides/slide58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7.xml"/><Relationship Id="rId82" Type="http://schemas.openxmlformats.org/officeDocument/2006/relationships/slide" Target="slides/slide38.xml"/><Relationship Id="rId90" Type="http://schemas.openxmlformats.org/officeDocument/2006/relationships/slide" Target="slides/slide46.xml"/><Relationship Id="rId95" Type="http://schemas.openxmlformats.org/officeDocument/2006/relationships/slide" Target="slides/slide51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" Target="slides/slide4.xml"/><Relationship Id="rId56" Type="http://schemas.openxmlformats.org/officeDocument/2006/relationships/slide" Target="slides/slide12.xml"/><Relationship Id="rId64" Type="http://schemas.openxmlformats.org/officeDocument/2006/relationships/slide" Target="slides/slide20.xml"/><Relationship Id="rId69" Type="http://schemas.openxmlformats.org/officeDocument/2006/relationships/slide" Target="slides/slide25.xml"/><Relationship Id="rId77" Type="http://schemas.openxmlformats.org/officeDocument/2006/relationships/slide" Target="slides/slide33.xml"/><Relationship Id="rId100" Type="http://schemas.openxmlformats.org/officeDocument/2006/relationships/slide" Target="slides/slide56.xml"/><Relationship Id="rId105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7.xml"/><Relationship Id="rId72" Type="http://schemas.openxmlformats.org/officeDocument/2006/relationships/slide" Target="slides/slide28.xml"/><Relationship Id="rId80" Type="http://schemas.openxmlformats.org/officeDocument/2006/relationships/slide" Target="slides/slide36.xml"/><Relationship Id="rId85" Type="http://schemas.openxmlformats.org/officeDocument/2006/relationships/slide" Target="slides/slide41.xml"/><Relationship Id="rId93" Type="http://schemas.openxmlformats.org/officeDocument/2006/relationships/slide" Target="slides/slide49.xml"/><Relationship Id="rId98" Type="http://schemas.openxmlformats.org/officeDocument/2006/relationships/slide" Target="slides/slide54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2.xml"/><Relationship Id="rId59" Type="http://schemas.openxmlformats.org/officeDocument/2006/relationships/slide" Target="slides/slide15.xml"/><Relationship Id="rId67" Type="http://schemas.openxmlformats.org/officeDocument/2006/relationships/slide" Target="slides/slide23.xml"/><Relationship Id="rId103" Type="http://schemas.openxmlformats.org/officeDocument/2006/relationships/notesMaster" Target="notesMasters/notesMaster1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" Target="slides/slide10.xml"/><Relationship Id="rId62" Type="http://schemas.openxmlformats.org/officeDocument/2006/relationships/slide" Target="slides/slide18.xml"/><Relationship Id="rId70" Type="http://schemas.openxmlformats.org/officeDocument/2006/relationships/slide" Target="slides/slide26.xml"/><Relationship Id="rId75" Type="http://schemas.openxmlformats.org/officeDocument/2006/relationships/slide" Target="slides/slide31.xml"/><Relationship Id="rId83" Type="http://schemas.openxmlformats.org/officeDocument/2006/relationships/slide" Target="slides/slide39.xml"/><Relationship Id="rId88" Type="http://schemas.openxmlformats.org/officeDocument/2006/relationships/slide" Target="slides/slide44.xml"/><Relationship Id="rId91" Type="http://schemas.openxmlformats.org/officeDocument/2006/relationships/slide" Target="slides/slide47.xml"/><Relationship Id="rId96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5.xml"/><Relationship Id="rId57" Type="http://schemas.openxmlformats.org/officeDocument/2006/relationships/slide" Target="slides/slide13.xml"/><Relationship Id="rId10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" Target="slides/slide8.xml"/><Relationship Id="rId60" Type="http://schemas.openxmlformats.org/officeDocument/2006/relationships/slide" Target="slides/slide16.xml"/><Relationship Id="rId65" Type="http://schemas.openxmlformats.org/officeDocument/2006/relationships/slide" Target="slides/slide21.xml"/><Relationship Id="rId73" Type="http://schemas.openxmlformats.org/officeDocument/2006/relationships/slide" Target="slides/slide29.xml"/><Relationship Id="rId78" Type="http://schemas.openxmlformats.org/officeDocument/2006/relationships/slide" Target="slides/slide34.xml"/><Relationship Id="rId81" Type="http://schemas.openxmlformats.org/officeDocument/2006/relationships/slide" Target="slides/slide37.xml"/><Relationship Id="rId86" Type="http://schemas.openxmlformats.org/officeDocument/2006/relationships/slide" Target="slides/slide42.xml"/><Relationship Id="rId94" Type="http://schemas.openxmlformats.org/officeDocument/2006/relationships/slide" Target="slides/slide50.xml"/><Relationship Id="rId99" Type="http://schemas.openxmlformats.org/officeDocument/2006/relationships/slide" Target="slides/slide55.xml"/><Relationship Id="rId101" Type="http://schemas.openxmlformats.org/officeDocument/2006/relationships/slide" Target="slides/slide5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39" Type="http://schemas.openxmlformats.org/officeDocument/2006/relationships/slideMaster" Target="slideMasters/slideMaster39.xml"/><Relationship Id="rId34" Type="http://schemas.openxmlformats.org/officeDocument/2006/relationships/slideMaster" Target="slideMasters/slideMaster34.xml"/><Relationship Id="rId50" Type="http://schemas.openxmlformats.org/officeDocument/2006/relationships/slide" Target="slides/slide6.xml"/><Relationship Id="rId55" Type="http://schemas.openxmlformats.org/officeDocument/2006/relationships/slide" Target="slides/slide11.xml"/><Relationship Id="rId76" Type="http://schemas.openxmlformats.org/officeDocument/2006/relationships/slide" Target="slides/slide32.xml"/><Relationship Id="rId97" Type="http://schemas.openxmlformats.org/officeDocument/2006/relationships/slide" Target="slides/slide53.xml"/><Relationship Id="rId10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D8562783-B15F-43D0-8007-83D25E9DA7D7}" type="datetimeFigureOut">
              <a:rPr lang="ar-SA" smtClean="0"/>
              <a:t>10/03/38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F0B3AA3F-79A6-48F5-82FF-6D55D46556A7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6387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240F0-8178-4BE2-8B5B-CCE38E74BBDA}" type="slidenum">
              <a:rPr lang="ar-SA" smtClean="0">
                <a:solidFill>
                  <a:prstClr val="black"/>
                </a:solidFill>
              </a:rPr>
              <a:pPr/>
              <a:t>4</a:t>
            </a:fld>
            <a:endParaRPr lang="ar-SA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69787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3AA3F-79A6-48F5-82FF-6D55D46556A7}" type="slidenum">
              <a:rPr lang="ar-SA" smtClean="0"/>
              <a:t>39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9884324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A5EEE21C-CF14-4887-874A-E42F85CA7BB8}" type="slidenum">
              <a:rPr lang="en-US" smtClean="0">
                <a:solidFill>
                  <a:prstClr val="black"/>
                </a:solidFill>
                <a:latin typeface="Arial" pitchFamily="34" charset="0"/>
              </a:rPr>
              <a:pPr eaLnBrk="1" hangingPunct="1"/>
              <a:t>46</a:t>
            </a:fld>
            <a:endParaRPr lang="en-US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/>
          </a:p>
        </p:txBody>
      </p:sp>
      <p:sp>
        <p:nvSpPr>
          <p:cNvPr id="778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FC8A410D-E981-4AD9-87F0-F9A3FD02B458}" type="slidenum">
              <a:rPr lang="en-US" smtClean="0">
                <a:solidFill>
                  <a:prstClr val="black"/>
                </a:solidFill>
                <a:latin typeface="Arial" pitchFamily="34" charset="0"/>
              </a:rPr>
              <a:pPr eaLnBrk="1" hangingPunct="1"/>
              <a:t>47</a:t>
            </a:fld>
            <a:endParaRPr lang="en-US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3AA3F-79A6-48F5-82FF-6D55D46556A7}" type="slidenum">
              <a:rPr lang="ar-SA" smtClean="0"/>
              <a:t>16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93893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3AA3F-79A6-48F5-82FF-6D55D46556A7}" type="slidenum">
              <a:rPr lang="ar-SA" smtClean="0"/>
              <a:t>19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8373854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3AA3F-79A6-48F5-82FF-6D55D46556A7}" type="slidenum">
              <a:rPr lang="ar-SA" smtClean="0"/>
              <a:t>21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108559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3AA3F-79A6-48F5-82FF-6D55D46556A7}" type="slidenum">
              <a:rPr lang="ar-SA" smtClean="0"/>
              <a:t>29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788815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3AA3F-79A6-48F5-82FF-6D55D46556A7}" type="slidenum">
              <a:rPr lang="ar-SA" smtClean="0"/>
              <a:t>31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45960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3AA3F-79A6-48F5-82FF-6D55D46556A7}" type="slidenum">
              <a:rPr lang="ar-SA" smtClean="0"/>
              <a:t>35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0464006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ar-SA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eaLnBrk="1" hangingPunct="1"/>
            <a:fld id="{1E7411E9-C672-4F98-8616-15287A8144F2}" type="slidenum">
              <a:rPr lang="en-US" smtClean="0">
                <a:solidFill>
                  <a:prstClr val="black"/>
                </a:solidFill>
                <a:latin typeface="Arial" pitchFamily="34" charset="0"/>
              </a:rPr>
              <a:pPr eaLnBrk="1" hangingPunct="1"/>
              <a:t>37</a:t>
            </a:fld>
            <a:endParaRPr lang="en-US" dirty="0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ar-S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B3AA3F-79A6-48F5-82FF-6D55D46556A7}" type="slidenum">
              <a:rPr lang="ar-SA" smtClean="0"/>
              <a:t>38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2273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925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7392404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5600405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04656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26745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509667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21216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494163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726262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737851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99395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1639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1669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57213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2321852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55340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9462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21197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68005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13987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073092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233922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318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8828659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73235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196195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91385250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818445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4148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2067477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97405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486354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861231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678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82255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128834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8484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58077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90137218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16386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13313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79759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09880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4252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8631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3569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09196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340373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99717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83383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9046398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149121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6053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93947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972283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8965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08877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482231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037550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32829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92019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5968293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1792297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438065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1509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49539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449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479058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11970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25485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612010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77138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341039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97528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75374864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43586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05170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448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56435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76825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965972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50809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5988490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47104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530501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00781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23889801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1589961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4710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54096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815026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52214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177858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841491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833701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99415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130151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516343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20649385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535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34005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62781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536727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3896102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005584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718289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326540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406744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11903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6170872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144967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4368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25387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61043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17731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344073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00383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058011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14420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194656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419614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0167285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039886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313569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745592648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105844"/>
      </p:ext>
    </p:extLst>
  </p:cSld>
  <p:clrMapOvr>
    <a:masterClrMapping/>
  </p:clrMapOvr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3472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554344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346136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564318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153518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640634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736710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6203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132090"/>
      </p:ext>
    </p:extLst>
  </p:cSld>
  <p:clrMapOvr>
    <a:masterClrMapping/>
  </p:clrMapOvr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9534601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24487890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292252"/>
      </p:ext>
    </p:extLst>
  </p:cSld>
  <p:clrMapOvr>
    <a:masterClrMapping/>
  </p:clrMapOvr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7591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725268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87327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444183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9710039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237951"/>
      </p:ext>
    </p:extLst>
  </p:cSld>
  <p:clrMapOvr>
    <a:masterClrMapping/>
  </p:clrMapOvr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56066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6695676"/>
      </p:ext>
    </p:extLst>
  </p:cSld>
  <p:clrMapOvr>
    <a:masterClrMapping/>
  </p:clrMapOvr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862016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60634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19679446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644873"/>
      </p:ext>
    </p:extLst>
  </p:cSld>
  <p:clrMapOvr>
    <a:masterClrMapping/>
  </p:clrMapOvr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3367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087374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31125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2543320"/>
      </p:ext>
    </p:extLst>
  </p:cSld>
  <p:clrMapOvr>
    <a:masterClrMapping/>
  </p:clrMapOvr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6276401"/>
      </p:ext>
    </p:extLst>
  </p:cSld>
  <p:clrMapOvr>
    <a:masterClrMapping/>
  </p:clrMapOvr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88161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484291"/>
      </p:ext>
    </p:extLst>
  </p:cSld>
  <p:clrMapOvr>
    <a:masterClrMapping/>
  </p:clrMapOvr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739307"/>
      </p:ext>
    </p:extLst>
  </p:cSld>
  <p:clrMapOvr>
    <a:masterClrMapping/>
  </p:clrMapOvr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287045"/>
      </p:ext>
    </p:extLst>
  </p:cSld>
  <p:clrMapOvr>
    <a:masterClrMapping/>
  </p:clrMapOvr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391181"/>
      </p:ext>
    </p:extLst>
  </p:cSld>
  <p:clrMapOvr>
    <a:masterClrMapping/>
  </p:clrMapOvr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06069403"/>
      </p:ext>
    </p:extLst>
  </p:cSld>
  <p:clrMapOvr>
    <a:masterClrMapping/>
  </p:clrMapOvr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269407"/>
      </p:ext>
    </p:extLst>
  </p:cSld>
  <p:clrMapOvr>
    <a:masterClrMapping/>
  </p:clrMapOvr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4815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6547663"/>
      </p:ext>
    </p:extLst>
  </p:cSld>
  <p:clrMapOvr>
    <a:masterClrMapping/>
  </p:clrMapOvr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918067"/>
      </p:ext>
    </p:extLst>
  </p:cSld>
  <p:clrMapOvr>
    <a:masterClrMapping/>
  </p:clrMapOvr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3100505"/>
      </p:ext>
    </p:extLst>
  </p:cSld>
  <p:clrMapOvr>
    <a:masterClrMapping/>
  </p:clrMapOvr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16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133069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23940"/>
      </p:ext>
    </p:extLst>
  </p:cSld>
  <p:clrMapOvr>
    <a:masterClrMapping/>
  </p:clrMapOvr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472930"/>
      </p:ext>
    </p:extLst>
  </p:cSld>
  <p:clrMapOvr>
    <a:masterClrMapping/>
  </p:clrMapOvr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862260"/>
      </p:ext>
    </p:extLst>
  </p:cSld>
  <p:clrMapOvr>
    <a:masterClrMapping/>
  </p:clrMapOvr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3982145"/>
      </p:ext>
    </p:extLst>
  </p:cSld>
  <p:clrMapOvr>
    <a:masterClrMapping/>
  </p:clrMapOvr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82252464"/>
      </p:ext>
    </p:extLst>
  </p:cSld>
  <p:clrMapOvr>
    <a:masterClrMapping/>
  </p:clrMapOvr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794554"/>
      </p:ext>
    </p:extLst>
  </p:cSld>
  <p:clrMapOvr>
    <a:masterClrMapping/>
  </p:clrMapOvr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7265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993528"/>
      </p:ext>
    </p:extLst>
  </p:cSld>
  <p:clrMapOvr>
    <a:masterClrMapping/>
  </p:clrMapOvr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044405"/>
      </p:ext>
    </p:extLst>
  </p:cSld>
  <p:clrMapOvr>
    <a:masterClrMapping/>
  </p:clrMapOvr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8532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376426"/>
      </p:ext>
    </p:extLst>
  </p:cSld>
  <p:clrMapOvr>
    <a:masterClrMapping/>
  </p:clrMapOvr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4511142"/>
      </p:ext>
    </p:extLst>
  </p:cSld>
  <p:clrMapOvr>
    <a:masterClrMapping/>
  </p:clrMapOvr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425845"/>
      </p:ext>
    </p:extLst>
  </p:cSld>
  <p:clrMapOvr>
    <a:masterClrMapping/>
  </p:clrMapOvr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8978336"/>
      </p:ext>
    </p:extLst>
  </p:cSld>
  <p:clrMapOvr>
    <a:masterClrMapping/>
  </p:clrMapOvr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076617"/>
      </p:ext>
    </p:extLst>
  </p:cSld>
  <p:clrMapOvr>
    <a:masterClrMapping/>
  </p:clrMapOvr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638250"/>
      </p:ext>
    </p:extLst>
  </p:cSld>
  <p:clrMapOvr>
    <a:masterClrMapping/>
  </p:clrMapOvr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76448814"/>
      </p:ext>
    </p:extLst>
  </p:cSld>
  <p:clrMapOvr>
    <a:masterClrMapping/>
  </p:clrMapOvr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518020"/>
      </p:ext>
    </p:extLst>
  </p:cSld>
  <p:clrMapOvr>
    <a:masterClrMapping/>
  </p:clrMapOvr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76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590504"/>
      </p:ext>
    </p:extLst>
  </p:cSld>
  <p:clrMapOvr>
    <a:masterClrMapping/>
  </p:clrMapOvr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28608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831675"/>
      </p:ext>
    </p:extLst>
  </p:cSld>
  <p:clrMapOvr>
    <a:masterClrMapping/>
  </p:clrMapOvr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143994"/>
      </p:ext>
    </p:extLst>
  </p:cSld>
  <p:clrMapOvr>
    <a:masterClrMapping/>
  </p:clrMapOvr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54988"/>
      </p:ext>
    </p:extLst>
  </p:cSld>
  <p:clrMapOvr>
    <a:masterClrMapping/>
  </p:clrMapOvr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87287"/>
      </p:ext>
    </p:extLst>
  </p:cSld>
  <p:clrMapOvr>
    <a:masterClrMapping/>
  </p:clrMapOvr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283007"/>
      </p:ext>
    </p:extLst>
  </p:cSld>
  <p:clrMapOvr>
    <a:masterClrMapping/>
  </p:clrMapOvr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660294"/>
      </p:ext>
    </p:extLst>
  </p:cSld>
  <p:clrMapOvr>
    <a:masterClrMapping/>
  </p:clrMapOvr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930844"/>
      </p:ext>
    </p:extLst>
  </p:cSld>
  <p:clrMapOvr>
    <a:masterClrMapping/>
  </p:clrMapOvr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16995379"/>
      </p:ext>
    </p:extLst>
  </p:cSld>
  <p:clrMapOvr>
    <a:masterClrMapping/>
  </p:clrMapOvr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64887"/>
      </p:ext>
    </p:extLst>
  </p:cSld>
  <p:clrMapOvr>
    <a:masterClrMapping/>
  </p:clrMapOvr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06064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8889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600818"/>
      </p:ext>
    </p:extLst>
  </p:cSld>
  <p:clrMapOvr>
    <a:masterClrMapping/>
  </p:clrMapOvr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864477"/>
      </p:ext>
    </p:extLst>
  </p:cSld>
  <p:clrMapOvr>
    <a:masterClrMapping/>
  </p:clrMapOvr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757428"/>
      </p:ext>
    </p:extLst>
  </p:cSld>
  <p:clrMapOvr>
    <a:masterClrMapping/>
  </p:clrMapOvr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043844"/>
      </p:ext>
    </p:extLst>
  </p:cSld>
  <p:clrMapOvr>
    <a:masterClrMapping/>
  </p:clrMapOvr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276979"/>
      </p:ext>
    </p:extLst>
  </p:cSld>
  <p:clrMapOvr>
    <a:masterClrMapping/>
  </p:clrMapOvr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593182"/>
      </p:ext>
    </p:extLst>
  </p:cSld>
  <p:clrMapOvr>
    <a:masterClrMapping/>
  </p:clrMapOvr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226455"/>
      </p:ext>
    </p:extLst>
  </p:cSld>
  <p:clrMapOvr>
    <a:masterClrMapping/>
  </p:clrMapOvr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1350988"/>
      </p:ext>
    </p:extLst>
  </p:cSld>
  <p:clrMapOvr>
    <a:masterClrMapping/>
  </p:clrMapOvr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86759396"/>
      </p:ext>
    </p:extLst>
  </p:cSld>
  <p:clrMapOvr>
    <a:masterClrMapping/>
  </p:clrMapOvr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343777"/>
      </p:ext>
    </p:extLst>
  </p:cSld>
  <p:clrMapOvr>
    <a:masterClrMapping/>
  </p:clrMapOvr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67911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993730"/>
      </p:ext>
    </p:extLst>
  </p:cSld>
  <p:clrMapOvr>
    <a:masterClrMapping/>
  </p:clrMapOvr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1956072"/>
      </p:ext>
    </p:extLst>
  </p:cSld>
  <p:clrMapOvr>
    <a:masterClrMapping/>
  </p:clrMapOvr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961228"/>
      </p:ext>
    </p:extLst>
  </p:cSld>
  <p:clrMapOvr>
    <a:masterClrMapping/>
  </p:clrMapOvr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288331"/>
      </p:ext>
    </p:extLst>
  </p:cSld>
  <p:clrMapOvr>
    <a:masterClrMapping/>
  </p:clrMapOvr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996320"/>
      </p:ext>
    </p:extLst>
  </p:cSld>
  <p:clrMapOvr>
    <a:masterClrMapping/>
  </p:clrMapOvr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083030"/>
      </p:ext>
    </p:extLst>
  </p:cSld>
  <p:clrMapOvr>
    <a:masterClrMapping/>
  </p:clrMapOvr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962270"/>
      </p:ext>
    </p:extLst>
  </p:cSld>
  <p:clrMapOvr>
    <a:masterClrMapping/>
  </p:clrMapOvr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819317"/>
      </p:ext>
    </p:extLst>
  </p:cSld>
  <p:clrMapOvr>
    <a:masterClrMapping/>
  </p:clrMapOvr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9528292"/>
      </p:ext>
    </p:extLst>
  </p:cSld>
  <p:clrMapOvr>
    <a:masterClrMapping/>
  </p:clrMapOvr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79469643"/>
      </p:ext>
    </p:extLst>
  </p:cSld>
  <p:clrMapOvr>
    <a:masterClrMapping/>
  </p:clrMapOvr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3027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7763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756616"/>
      </p:ext>
    </p:extLst>
  </p:cSld>
  <p:clrMapOvr>
    <a:masterClrMapping/>
  </p:clrMapOvr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5796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729187"/>
      </p:ext>
    </p:extLst>
  </p:cSld>
  <p:clrMapOvr>
    <a:masterClrMapping/>
  </p:clrMapOvr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810928"/>
      </p:ext>
    </p:extLst>
  </p:cSld>
  <p:clrMapOvr>
    <a:masterClrMapping/>
  </p:clrMapOvr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380634"/>
      </p:ext>
    </p:extLst>
  </p:cSld>
  <p:clrMapOvr>
    <a:masterClrMapping/>
  </p:clrMapOvr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240890"/>
      </p:ext>
    </p:extLst>
  </p:cSld>
  <p:clrMapOvr>
    <a:masterClrMapping/>
  </p:clrMapOvr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4657712"/>
      </p:ext>
    </p:extLst>
  </p:cSld>
  <p:clrMapOvr>
    <a:masterClrMapping/>
  </p:clrMapOvr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306059"/>
      </p:ext>
    </p:extLst>
  </p:cSld>
  <p:clrMapOvr>
    <a:masterClrMapping/>
  </p:clrMapOvr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4041952"/>
      </p:ext>
    </p:extLst>
  </p:cSld>
  <p:clrMapOvr>
    <a:masterClrMapping/>
  </p:clrMapOvr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949573"/>
      </p:ext>
    </p:extLst>
  </p:cSld>
  <p:clrMapOvr>
    <a:masterClrMapping/>
  </p:clrMapOvr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85797267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630882"/>
      </p:ext>
    </p:extLst>
  </p:cSld>
  <p:clrMapOvr>
    <a:masterClrMapping/>
  </p:clrMapOvr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399393"/>
      </p:ext>
    </p:extLst>
  </p:cSld>
  <p:clrMapOvr>
    <a:masterClrMapping/>
  </p:clrMapOvr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8046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269191"/>
      </p:ext>
    </p:extLst>
  </p:cSld>
  <p:clrMapOvr>
    <a:masterClrMapping/>
  </p:clrMapOvr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933808"/>
      </p:ext>
    </p:extLst>
  </p:cSld>
  <p:clrMapOvr>
    <a:masterClrMapping/>
  </p:clrMapOvr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509240"/>
      </p:ext>
    </p:extLst>
  </p:cSld>
  <p:clrMapOvr>
    <a:masterClrMapping/>
  </p:clrMapOvr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786361"/>
      </p:ext>
    </p:extLst>
  </p:cSld>
  <p:clrMapOvr>
    <a:masterClrMapping/>
  </p:clrMapOvr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470802"/>
      </p:ext>
    </p:extLst>
  </p:cSld>
  <p:clrMapOvr>
    <a:masterClrMapping/>
  </p:clrMapOvr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783420"/>
      </p:ext>
    </p:extLst>
  </p:cSld>
  <p:clrMapOvr>
    <a:masterClrMapping/>
  </p:clrMapOvr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8830347"/>
      </p:ext>
    </p:extLst>
  </p:cSld>
  <p:clrMapOvr>
    <a:masterClrMapping/>
  </p:clrMapOvr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6436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723927"/>
      </p:ext>
    </p:extLst>
  </p:cSld>
  <p:clrMapOvr>
    <a:masterClrMapping/>
  </p:clrMapOvr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51205727"/>
      </p:ext>
    </p:extLst>
  </p:cSld>
  <p:clrMapOvr>
    <a:masterClrMapping/>
  </p:clrMapOvr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865150"/>
      </p:ext>
    </p:extLst>
  </p:cSld>
  <p:clrMapOvr>
    <a:masterClrMapping/>
  </p:clrMapOvr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3249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41392"/>
      </p:ext>
    </p:extLst>
  </p:cSld>
  <p:clrMapOvr>
    <a:masterClrMapping/>
  </p:clrMapOvr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634442"/>
      </p:ext>
    </p:extLst>
  </p:cSld>
  <p:clrMapOvr>
    <a:masterClrMapping/>
  </p:clrMapOvr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506961"/>
      </p:ext>
    </p:extLst>
  </p:cSld>
  <p:clrMapOvr>
    <a:masterClrMapping/>
  </p:clrMapOvr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930789"/>
      </p:ext>
    </p:extLst>
  </p:cSld>
  <p:clrMapOvr>
    <a:masterClrMapping/>
  </p:clrMapOvr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325793"/>
      </p:ext>
    </p:extLst>
  </p:cSld>
  <p:clrMapOvr>
    <a:masterClrMapping/>
  </p:clrMapOvr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926786"/>
      </p:ext>
    </p:extLst>
  </p:cSld>
  <p:clrMapOvr>
    <a:masterClrMapping/>
  </p:clrMapOvr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2090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778180"/>
      </p:ext>
    </p:extLst>
  </p:cSld>
  <p:clrMapOvr>
    <a:masterClrMapping/>
  </p:clrMapOvr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913071"/>
      </p:ext>
    </p:extLst>
  </p:cSld>
  <p:clrMapOvr>
    <a:masterClrMapping/>
  </p:clrMapOvr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571781591"/>
      </p:ext>
    </p:extLst>
  </p:cSld>
  <p:clrMapOvr>
    <a:masterClrMapping/>
  </p:clrMapOvr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422849"/>
      </p:ext>
    </p:extLst>
  </p:cSld>
  <p:clrMapOvr>
    <a:masterClrMapping/>
  </p:clrMapOvr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18827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337483"/>
      </p:ext>
    </p:extLst>
  </p:cSld>
  <p:clrMapOvr>
    <a:masterClrMapping/>
  </p:clrMapOvr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1613157"/>
      </p:ext>
    </p:extLst>
  </p:cSld>
  <p:clrMapOvr>
    <a:masterClrMapping/>
  </p:clrMapOvr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3354872"/>
      </p:ext>
    </p:extLst>
  </p:cSld>
  <p:clrMapOvr>
    <a:masterClrMapping/>
  </p:clrMapOvr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329412"/>
      </p:ext>
    </p:extLst>
  </p:cSld>
  <p:clrMapOvr>
    <a:masterClrMapping/>
  </p:clrMapOvr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0415858"/>
      </p:ext>
    </p:extLst>
  </p:cSld>
  <p:clrMapOvr>
    <a:masterClrMapping/>
  </p:clrMapOvr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90470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985290164"/>
      </p:ext>
    </p:extLst>
  </p:cSld>
  <p:clrMapOvr>
    <a:masterClrMapping/>
  </p:clrMapOvr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676767"/>
      </p:ext>
    </p:extLst>
  </p:cSld>
  <p:clrMapOvr>
    <a:masterClrMapping/>
  </p:clrMapOvr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690383"/>
      </p:ext>
    </p:extLst>
  </p:cSld>
  <p:clrMapOvr>
    <a:masterClrMapping/>
  </p:clrMapOvr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02377581"/>
      </p:ext>
    </p:extLst>
  </p:cSld>
  <p:clrMapOvr>
    <a:masterClrMapping/>
  </p:clrMapOvr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263438"/>
      </p:ext>
    </p:extLst>
  </p:cSld>
  <p:clrMapOvr>
    <a:masterClrMapping/>
  </p:clrMapOvr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1133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689744"/>
      </p:ext>
    </p:extLst>
  </p:cSld>
  <p:clrMapOvr>
    <a:masterClrMapping/>
  </p:clrMapOvr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72444"/>
      </p:ext>
    </p:extLst>
  </p:cSld>
  <p:clrMapOvr>
    <a:masterClrMapping/>
  </p:clrMapOvr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068861"/>
      </p:ext>
    </p:extLst>
  </p:cSld>
  <p:clrMapOvr>
    <a:masterClrMapping/>
  </p:clrMapOvr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111023"/>
      </p:ext>
    </p:extLst>
  </p:cSld>
  <p:clrMapOvr>
    <a:masterClrMapping/>
  </p:clrMapOvr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72566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033784"/>
      </p:ext>
    </p:extLst>
  </p:cSld>
  <p:clrMapOvr>
    <a:masterClrMapping/>
  </p:clrMapOvr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668218"/>
      </p:ext>
    </p:extLst>
  </p:cSld>
  <p:clrMapOvr>
    <a:masterClrMapping/>
  </p:clrMapOvr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7619940"/>
      </p:ext>
    </p:extLst>
  </p:cSld>
  <p:clrMapOvr>
    <a:masterClrMapping/>
  </p:clrMapOvr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727709"/>
      </p:ext>
    </p:extLst>
  </p:cSld>
  <p:clrMapOvr>
    <a:masterClrMapping/>
  </p:clrMapOvr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359030049"/>
      </p:ext>
    </p:extLst>
  </p:cSld>
  <p:clrMapOvr>
    <a:masterClrMapping/>
  </p:clrMapOvr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569245"/>
      </p:ext>
    </p:extLst>
  </p:cSld>
  <p:clrMapOvr>
    <a:masterClrMapping/>
  </p:clrMapOvr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1857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490361"/>
      </p:ext>
    </p:extLst>
  </p:cSld>
  <p:clrMapOvr>
    <a:masterClrMapping/>
  </p:clrMapOvr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9801364"/>
      </p:ext>
    </p:extLst>
  </p:cSld>
  <p:clrMapOvr>
    <a:masterClrMapping/>
  </p:clrMapOvr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406005"/>
      </p:ext>
    </p:extLst>
  </p:cSld>
  <p:clrMapOvr>
    <a:masterClrMapping/>
  </p:clrMapOvr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84316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4583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6477127"/>
      </p:ext>
    </p:extLst>
  </p:cSld>
  <p:clrMapOvr>
    <a:masterClrMapping/>
  </p:clrMapOvr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474582"/>
      </p:ext>
    </p:extLst>
  </p:cSld>
  <p:clrMapOvr>
    <a:masterClrMapping/>
  </p:clrMapOvr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92274"/>
      </p:ext>
    </p:extLst>
  </p:cSld>
  <p:clrMapOvr>
    <a:masterClrMapping/>
  </p:clrMapOvr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416457"/>
      </p:ext>
    </p:extLst>
  </p:cSld>
  <p:clrMapOvr>
    <a:masterClrMapping/>
  </p:clrMapOvr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53141631"/>
      </p:ext>
    </p:extLst>
  </p:cSld>
  <p:clrMapOvr>
    <a:masterClrMapping/>
  </p:clrMapOvr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41916"/>
      </p:ext>
    </p:extLst>
  </p:cSld>
  <p:clrMapOvr>
    <a:masterClrMapping/>
  </p:clrMapOvr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0769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377413"/>
      </p:ext>
    </p:extLst>
  </p:cSld>
  <p:clrMapOvr>
    <a:masterClrMapping/>
  </p:clrMapOvr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3539538"/>
      </p:ext>
    </p:extLst>
  </p:cSld>
  <p:clrMapOvr>
    <a:masterClrMapping/>
  </p:clrMapOvr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99258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401084"/>
      </p:ext>
    </p:extLst>
  </p:cSld>
  <p:clrMapOvr>
    <a:masterClrMapping/>
  </p:clrMapOvr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573877"/>
      </p:ext>
    </p:extLst>
  </p:cSld>
  <p:clrMapOvr>
    <a:masterClrMapping/>
  </p:clrMapOvr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1316515"/>
      </p:ext>
    </p:extLst>
  </p:cSld>
  <p:clrMapOvr>
    <a:masterClrMapping/>
  </p:clrMapOvr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58914"/>
      </p:ext>
    </p:extLst>
  </p:cSld>
  <p:clrMapOvr>
    <a:masterClrMapping/>
  </p:clrMapOvr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461845"/>
      </p:ext>
    </p:extLst>
  </p:cSld>
  <p:clrMapOvr>
    <a:masterClrMapping/>
  </p:clrMapOvr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4816034"/>
      </p:ext>
    </p:extLst>
  </p:cSld>
  <p:clrMapOvr>
    <a:masterClrMapping/>
  </p:clrMapOvr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94840861"/>
      </p:ext>
    </p:extLst>
  </p:cSld>
  <p:clrMapOvr>
    <a:masterClrMapping/>
  </p:clrMapOvr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9704202"/>
      </p:ext>
    </p:extLst>
  </p:cSld>
  <p:clrMapOvr>
    <a:masterClrMapping/>
  </p:clrMapOvr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84014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6519320"/>
      </p:ext>
    </p:extLst>
  </p:cSld>
  <p:clrMapOvr>
    <a:masterClrMapping/>
  </p:clrMapOvr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33500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877649"/>
      </p:ext>
    </p:extLst>
  </p:cSld>
  <p:clrMapOvr>
    <a:masterClrMapping/>
  </p:clrMapOvr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9555003"/>
      </p:ext>
    </p:extLst>
  </p:cSld>
  <p:clrMapOvr>
    <a:masterClrMapping/>
  </p:clrMapOvr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587266"/>
      </p:ext>
    </p:extLst>
  </p:cSld>
  <p:clrMapOvr>
    <a:masterClrMapping/>
  </p:clrMapOvr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2837675"/>
      </p:ext>
    </p:extLst>
  </p:cSld>
  <p:clrMapOvr>
    <a:masterClrMapping/>
  </p:clrMapOvr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767050"/>
      </p:ext>
    </p:extLst>
  </p:cSld>
  <p:clrMapOvr>
    <a:masterClrMapping/>
  </p:clrMapOvr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22694"/>
      </p:ext>
    </p:extLst>
  </p:cSld>
  <p:clrMapOvr>
    <a:masterClrMapping/>
  </p:clrMapOvr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774621"/>
      </p:ext>
    </p:extLst>
  </p:cSld>
  <p:clrMapOvr>
    <a:masterClrMapping/>
  </p:clrMapOvr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193730620"/>
      </p:ext>
    </p:extLst>
  </p:cSld>
  <p:clrMapOvr>
    <a:masterClrMapping/>
  </p:clrMapOvr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472251"/>
      </p:ext>
    </p:extLst>
  </p:cSld>
  <p:clrMapOvr>
    <a:masterClrMapping/>
  </p:clrMapOvr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2091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28145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46829"/>
      </p:ext>
    </p:extLst>
  </p:cSld>
  <p:clrMapOvr>
    <a:masterClrMapping/>
  </p:clrMapOvr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6612838"/>
      </p:ext>
    </p:extLst>
  </p:cSld>
  <p:clrMapOvr>
    <a:masterClrMapping/>
  </p:clrMapOvr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775893"/>
      </p:ext>
    </p:extLst>
  </p:cSld>
  <p:clrMapOvr>
    <a:masterClrMapping/>
  </p:clrMapOvr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739320"/>
      </p:ext>
    </p:extLst>
  </p:cSld>
  <p:clrMapOvr>
    <a:masterClrMapping/>
  </p:clrMapOvr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081731"/>
      </p:ext>
    </p:extLst>
  </p:cSld>
  <p:clrMapOvr>
    <a:masterClrMapping/>
  </p:clrMapOvr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881091"/>
      </p:ext>
    </p:extLst>
  </p:cSld>
  <p:clrMapOvr>
    <a:masterClrMapping/>
  </p:clrMapOvr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876424"/>
      </p:ext>
    </p:extLst>
  </p:cSld>
  <p:clrMapOvr>
    <a:masterClrMapping/>
  </p:clrMapOvr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854460"/>
      </p:ext>
    </p:extLst>
  </p:cSld>
  <p:clrMapOvr>
    <a:masterClrMapping/>
  </p:clrMapOvr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9485603"/>
      </p:ext>
    </p:extLst>
  </p:cSld>
  <p:clrMapOvr>
    <a:masterClrMapping/>
  </p:clrMapOvr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76684"/>
      </p:ext>
    </p:extLst>
  </p:cSld>
  <p:clrMapOvr>
    <a:masterClrMapping/>
  </p:clrMapOvr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699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5756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323350"/>
      </p:ext>
    </p:extLst>
  </p:cSld>
  <p:clrMapOvr>
    <a:masterClrMapping/>
  </p:clrMapOvr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5696997"/>
      </p:ext>
    </p:extLst>
  </p:cSld>
  <p:clrMapOvr>
    <a:masterClrMapping/>
  </p:clrMapOvr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0093068"/>
      </p:ext>
    </p:extLst>
  </p:cSld>
  <p:clrMapOvr>
    <a:masterClrMapping/>
  </p:clrMapOvr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147355"/>
      </p:ext>
    </p:extLst>
  </p:cSld>
  <p:clrMapOvr>
    <a:masterClrMapping/>
  </p:clrMapOvr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041323"/>
      </p:ext>
    </p:extLst>
  </p:cSld>
  <p:clrMapOvr>
    <a:masterClrMapping/>
  </p:clrMapOvr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245322"/>
      </p:ext>
    </p:extLst>
  </p:cSld>
  <p:clrMapOvr>
    <a:masterClrMapping/>
  </p:clrMapOvr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042420"/>
      </p:ext>
    </p:extLst>
  </p:cSld>
  <p:clrMapOvr>
    <a:masterClrMapping/>
  </p:clrMapOvr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055135"/>
      </p:ext>
    </p:extLst>
  </p:cSld>
  <p:clrMapOvr>
    <a:masterClrMapping/>
  </p:clrMapOvr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350004"/>
      </p:ext>
    </p:extLst>
  </p:cSld>
  <p:clrMapOvr>
    <a:masterClrMapping/>
  </p:clrMapOvr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4604210"/>
      </p:ext>
    </p:extLst>
  </p:cSld>
  <p:clrMapOvr>
    <a:masterClrMapping/>
  </p:clrMapOvr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09176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669068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2553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874478"/>
      </p:ext>
    </p:extLst>
  </p:cSld>
  <p:clrMapOvr>
    <a:masterClrMapping/>
  </p:clrMapOvr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056698"/>
      </p:ext>
    </p:extLst>
  </p:cSld>
  <p:clrMapOvr>
    <a:masterClrMapping/>
  </p:clrMapOvr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93332"/>
      </p:ext>
    </p:extLst>
  </p:cSld>
  <p:clrMapOvr>
    <a:masterClrMapping/>
  </p:clrMapOvr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952970"/>
      </p:ext>
    </p:extLst>
  </p:cSld>
  <p:clrMapOvr>
    <a:masterClrMapping/>
  </p:clrMapOvr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297228"/>
      </p:ext>
    </p:extLst>
  </p:cSld>
  <p:clrMapOvr>
    <a:masterClrMapping/>
  </p:clrMapOvr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62582"/>
      </p:ext>
    </p:extLst>
  </p:cSld>
  <p:clrMapOvr>
    <a:masterClrMapping/>
  </p:clrMapOvr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582222"/>
      </p:ext>
    </p:extLst>
  </p:cSld>
  <p:clrMapOvr>
    <a:masterClrMapping/>
  </p:clrMapOvr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061641"/>
      </p:ext>
    </p:extLst>
  </p:cSld>
  <p:clrMapOvr>
    <a:masterClrMapping/>
  </p:clrMapOvr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700508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068591"/>
      </p:ext>
    </p:extLst>
  </p:cSld>
  <p:clrMapOvr>
    <a:masterClrMapping/>
  </p:clrMapOvr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70033"/>
      </p:ext>
    </p:extLst>
  </p:cSld>
  <p:clrMapOvr>
    <a:masterClrMapping/>
  </p:clrMapOvr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7594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586042"/>
      </p:ext>
    </p:extLst>
  </p:cSld>
  <p:clrMapOvr>
    <a:masterClrMapping/>
  </p:clrMapOvr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419359"/>
      </p:ext>
    </p:extLst>
  </p:cSld>
  <p:clrMapOvr>
    <a:masterClrMapping/>
  </p:clrMapOvr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499754"/>
      </p:ext>
    </p:extLst>
  </p:cSld>
  <p:clrMapOvr>
    <a:masterClrMapping/>
  </p:clrMapOvr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48804"/>
      </p:ext>
    </p:extLst>
  </p:cSld>
  <p:clrMapOvr>
    <a:masterClrMapping/>
  </p:clrMapOvr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149605"/>
      </p:ext>
    </p:extLst>
  </p:cSld>
  <p:clrMapOvr>
    <a:masterClrMapping/>
  </p:clrMapOvr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431103"/>
      </p:ext>
    </p:extLst>
  </p:cSld>
  <p:clrMapOvr>
    <a:masterClrMapping/>
  </p:clrMapOvr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701580"/>
      </p:ext>
    </p:extLst>
  </p:cSld>
  <p:clrMapOvr>
    <a:masterClrMapping/>
  </p:clrMapOvr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69518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287510"/>
      </p:ext>
    </p:extLst>
  </p:cSld>
  <p:clrMapOvr>
    <a:masterClrMapping/>
  </p:clrMapOvr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34166332"/>
      </p:ext>
    </p:extLst>
  </p:cSld>
  <p:clrMapOvr>
    <a:masterClrMapping/>
  </p:clrMapOvr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512840"/>
      </p:ext>
    </p:extLst>
  </p:cSld>
  <p:clrMapOvr>
    <a:masterClrMapping/>
  </p:clrMapOvr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728086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525496"/>
      </p:ext>
    </p:extLst>
  </p:cSld>
  <p:clrMapOvr>
    <a:masterClrMapping/>
  </p:clrMapOvr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147822"/>
      </p:ext>
    </p:extLst>
  </p:cSld>
  <p:clrMapOvr>
    <a:masterClrMapping/>
  </p:clrMapOvr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787584"/>
      </p:ext>
    </p:extLst>
  </p:cSld>
  <p:clrMapOvr>
    <a:masterClrMapping/>
  </p:clrMapOvr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8966018"/>
      </p:ext>
    </p:extLst>
  </p:cSld>
  <p:clrMapOvr>
    <a:masterClrMapping/>
  </p:clrMapOvr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148955"/>
      </p:ext>
    </p:extLst>
  </p:cSld>
  <p:clrMapOvr>
    <a:masterClrMapping/>
  </p:clrMapOvr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834037"/>
      </p:ext>
    </p:extLst>
  </p:cSld>
  <p:clrMapOvr>
    <a:masterClrMapping/>
  </p:clrMapOvr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71772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141762"/>
      </p:ext>
    </p:extLst>
  </p:cSld>
  <p:clrMapOvr>
    <a:masterClrMapping/>
  </p:clrMapOvr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259950"/>
      </p:ext>
    </p:extLst>
  </p:cSld>
  <p:clrMapOvr>
    <a:masterClrMapping/>
  </p:clrMapOvr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790234591"/>
      </p:ext>
    </p:extLst>
  </p:cSld>
  <p:clrMapOvr>
    <a:masterClrMapping/>
  </p:clrMapOvr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450425"/>
      </p:ext>
    </p:extLst>
  </p:cSld>
  <p:clrMapOvr>
    <a:masterClrMapping/>
  </p:clrMapOvr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0911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132659"/>
      </p:ext>
    </p:extLst>
  </p:cSld>
  <p:clrMapOvr>
    <a:masterClrMapping/>
  </p:clrMapOvr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372538"/>
      </p:ext>
    </p:extLst>
  </p:cSld>
  <p:clrMapOvr>
    <a:masterClrMapping/>
  </p:clrMapOvr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585417"/>
      </p:ext>
    </p:extLst>
  </p:cSld>
  <p:clrMapOvr>
    <a:masterClrMapping/>
  </p:clrMapOvr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4556162"/>
      </p:ext>
    </p:extLst>
  </p:cSld>
  <p:clrMapOvr>
    <a:masterClrMapping/>
  </p:clrMapOvr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364393"/>
      </p:ext>
    </p:extLst>
  </p:cSld>
  <p:clrMapOvr>
    <a:masterClrMapping/>
  </p:clrMapOvr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88811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58238597"/>
      </p:ext>
    </p:extLst>
  </p:cSld>
  <p:clrMapOvr>
    <a:masterClrMapping/>
  </p:clrMapOvr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546405"/>
      </p:ext>
    </p:extLst>
  </p:cSld>
  <p:clrMapOvr>
    <a:masterClrMapping/>
  </p:clrMapOvr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96130"/>
      </p:ext>
    </p:extLst>
  </p:cSld>
  <p:clrMapOvr>
    <a:masterClrMapping/>
  </p:clrMapOvr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571394240"/>
      </p:ext>
    </p:extLst>
  </p:cSld>
  <p:clrMapOvr>
    <a:masterClrMapping/>
  </p:clrMapOvr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210732"/>
      </p:ext>
    </p:extLst>
  </p:cSld>
  <p:clrMapOvr>
    <a:masterClrMapping/>
  </p:clrMapOvr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515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237214"/>
      </p:ext>
    </p:extLst>
  </p:cSld>
  <p:clrMapOvr>
    <a:masterClrMapping/>
  </p:clrMapOvr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2036551"/>
      </p:ext>
    </p:extLst>
  </p:cSld>
  <p:clrMapOvr>
    <a:masterClrMapping/>
  </p:clrMapOvr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001002"/>
      </p:ext>
    </p:extLst>
  </p:cSld>
  <p:clrMapOvr>
    <a:masterClrMapping/>
  </p:clrMapOvr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7193173"/>
      </p:ext>
    </p:extLst>
  </p:cSld>
  <p:clrMapOvr>
    <a:masterClrMapping/>
  </p:clrMapOvr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81889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241843"/>
      </p:ext>
    </p:extLst>
  </p:cSld>
  <p:clrMapOvr>
    <a:masterClrMapping/>
  </p:clrMapOvr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080554"/>
      </p:ext>
    </p:extLst>
  </p:cSld>
  <p:clrMapOvr>
    <a:masterClrMapping/>
  </p:clrMapOvr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568398"/>
      </p:ext>
    </p:extLst>
  </p:cSld>
  <p:clrMapOvr>
    <a:masterClrMapping/>
  </p:clrMapOvr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673812"/>
      </p:ext>
    </p:extLst>
  </p:cSld>
  <p:clrMapOvr>
    <a:masterClrMapping/>
  </p:clrMapOvr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6285358"/>
      </p:ext>
    </p:extLst>
  </p:cSld>
  <p:clrMapOvr>
    <a:masterClrMapping/>
  </p:clrMapOvr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4379726"/>
      </p:ext>
    </p:extLst>
  </p:cSld>
  <p:clrMapOvr>
    <a:masterClrMapping/>
  </p:clrMapOvr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7324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6770440"/>
      </p:ext>
    </p:extLst>
  </p:cSld>
  <p:clrMapOvr>
    <a:masterClrMapping/>
  </p:clrMapOvr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369920"/>
      </p:ext>
    </p:extLst>
  </p:cSld>
  <p:clrMapOvr>
    <a:masterClrMapping/>
  </p:clrMapOvr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6415496"/>
      </p:ext>
    </p:extLst>
  </p:cSld>
  <p:clrMapOvr>
    <a:masterClrMapping/>
  </p:clrMapOvr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02621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2674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2103614"/>
      </p:ext>
    </p:extLst>
  </p:cSld>
  <p:clrMapOvr>
    <a:masterClrMapping/>
  </p:clrMapOvr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288595"/>
      </p:ext>
    </p:extLst>
  </p:cSld>
  <p:clrMapOvr>
    <a:masterClrMapping/>
  </p:clrMapOvr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7890209"/>
      </p:ext>
    </p:extLst>
  </p:cSld>
  <p:clrMapOvr>
    <a:masterClrMapping/>
  </p:clrMapOvr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5555062"/>
      </p:ext>
    </p:extLst>
  </p:cSld>
  <p:clrMapOvr>
    <a:masterClrMapping/>
  </p:clrMapOvr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44269387"/>
      </p:ext>
    </p:extLst>
  </p:cSld>
  <p:clrMapOvr>
    <a:masterClrMapping/>
  </p:clrMapOvr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1526758"/>
      </p:ext>
    </p:extLst>
  </p:cSld>
  <p:clrMapOvr>
    <a:masterClrMapping/>
  </p:clrMapOvr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206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439502"/>
      </p:ext>
    </p:extLst>
  </p:cSld>
  <p:clrMapOvr>
    <a:masterClrMapping/>
  </p:clrMapOvr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7849760"/>
      </p:ext>
    </p:extLst>
  </p:cSld>
  <p:clrMapOvr>
    <a:masterClrMapping/>
  </p:clrMapOvr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0906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599827"/>
      </p:ext>
    </p:extLst>
  </p:cSld>
  <p:clrMapOvr>
    <a:masterClrMapping/>
  </p:clrMapOvr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029330"/>
      </p:ext>
    </p:extLst>
  </p:cSld>
  <p:clrMapOvr>
    <a:masterClrMapping/>
  </p:clrMapOvr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87936"/>
      </p:ext>
    </p:extLst>
  </p:cSld>
  <p:clrMapOvr>
    <a:masterClrMapping/>
  </p:clrMapOvr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78444"/>
      </p:ext>
    </p:extLst>
  </p:cSld>
  <p:clrMapOvr>
    <a:masterClrMapping/>
  </p:clrMapOvr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318037"/>
      </p:ext>
    </p:extLst>
  </p:cSld>
  <p:clrMapOvr>
    <a:masterClrMapping/>
  </p:clrMapOvr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39190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304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5365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245256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4226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0496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76960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3535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57519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3875798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53158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226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9841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09525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915018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14830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06588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28276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46831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3982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44227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00784075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138190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6092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8466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689318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91161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4568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89298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06046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96161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8620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321742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69987029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049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486894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174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56001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503463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87025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48644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223438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756506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395934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66009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70780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39285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49946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03094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640812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66944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578520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14430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8294060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653623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175110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8252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8.xml"/><Relationship Id="rId3" Type="http://schemas.openxmlformats.org/officeDocument/2006/relationships/slideLayout" Target="../slideLayouts/slideLayout443.xml"/><Relationship Id="rId7" Type="http://schemas.openxmlformats.org/officeDocument/2006/relationships/slideLayout" Target="../slideLayouts/slideLayout447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42.xml"/><Relationship Id="rId1" Type="http://schemas.openxmlformats.org/officeDocument/2006/relationships/slideLayout" Target="../slideLayouts/slideLayout441.xml"/><Relationship Id="rId6" Type="http://schemas.openxmlformats.org/officeDocument/2006/relationships/slideLayout" Target="../slideLayouts/slideLayout446.xml"/><Relationship Id="rId11" Type="http://schemas.openxmlformats.org/officeDocument/2006/relationships/slideLayout" Target="../slideLayouts/slideLayout451.xml"/><Relationship Id="rId5" Type="http://schemas.openxmlformats.org/officeDocument/2006/relationships/slideLayout" Target="../slideLayouts/slideLayout445.xml"/><Relationship Id="rId10" Type="http://schemas.openxmlformats.org/officeDocument/2006/relationships/slideLayout" Target="../slideLayouts/slideLayout450.xml"/><Relationship Id="rId4" Type="http://schemas.openxmlformats.org/officeDocument/2006/relationships/slideLayout" Target="../slideLayouts/slideLayout444.xml"/><Relationship Id="rId9" Type="http://schemas.openxmlformats.org/officeDocument/2006/relationships/slideLayout" Target="../slideLayouts/slideLayout449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9.xml"/><Relationship Id="rId3" Type="http://schemas.openxmlformats.org/officeDocument/2006/relationships/slideLayout" Target="../slideLayouts/slideLayout454.xml"/><Relationship Id="rId7" Type="http://schemas.openxmlformats.org/officeDocument/2006/relationships/slideLayout" Target="../slideLayouts/slideLayout458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53.xml"/><Relationship Id="rId1" Type="http://schemas.openxmlformats.org/officeDocument/2006/relationships/slideLayout" Target="../slideLayouts/slideLayout452.xml"/><Relationship Id="rId6" Type="http://schemas.openxmlformats.org/officeDocument/2006/relationships/slideLayout" Target="../slideLayouts/slideLayout457.xml"/><Relationship Id="rId11" Type="http://schemas.openxmlformats.org/officeDocument/2006/relationships/slideLayout" Target="../slideLayouts/slideLayout462.xml"/><Relationship Id="rId5" Type="http://schemas.openxmlformats.org/officeDocument/2006/relationships/slideLayout" Target="../slideLayouts/slideLayout456.xml"/><Relationship Id="rId10" Type="http://schemas.openxmlformats.org/officeDocument/2006/relationships/slideLayout" Target="../slideLayouts/slideLayout461.xml"/><Relationship Id="rId4" Type="http://schemas.openxmlformats.org/officeDocument/2006/relationships/slideLayout" Target="../slideLayouts/slideLayout455.xml"/><Relationship Id="rId9" Type="http://schemas.openxmlformats.org/officeDocument/2006/relationships/slideLayout" Target="../slideLayouts/slideLayout460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0.xml"/><Relationship Id="rId3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469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463.xml"/><Relationship Id="rId6" Type="http://schemas.openxmlformats.org/officeDocument/2006/relationships/slideLayout" Target="../slideLayouts/slideLayout468.xml"/><Relationship Id="rId11" Type="http://schemas.openxmlformats.org/officeDocument/2006/relationships/slideLayout" Target="../slideLayouts/slideLayout473.xml"/><Relationship Id="rId5" Type="http://schemas.openxmlformats.org/officeDocument/2006/relationships/slideLayout" Target="../slideLayouts/slideLayout467.xml"/><Relationship Id="rId10" Type="http://schemas.openxmlformats.org/officeDocument/2006/relationships/slideLayout" Target="../slideLayouts/slideLayout472.xml"/><Relationship Id="rId4" Type="http://schemas.openxmlformats.org/officeDocument/2006/relationships/slideLayout" Target="../slideLayouts/slideLayout466.xml"/><Relationship Id="rId9" Type="http://schemas.openxmlformats.org/officeDocument/2006/relationships/slideLayout" Target="../slideLayouts/slideLayout471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1.xml"/><Relationship Id="rId3" Type="http://schemas.openxmlformats.org/officeDocument/2006/relationships/slideLayout" Target="../slideLayouts/slideLayout476.xml"/><Relationship Id="rId7" Type="http://schemas.openxmlformats.org/officeDocument/2006/relationships/slideLayout" Target="../slideLayouts/slideLayout480.xml"/><Relationship Id="rId12" Type="http://schemas.openxmlformats.org/officeDocument/2006/relationships/theme" Target="../theme/theme44.xml"/><Relationship Id="rId2" Type="http://schemas.openxmlformats.org/officeDocument/2006/relationships/slideLayout" Target="../slideLayouts/slideLayout475.xml"/><Relationship Id="rId1" Type="http://schemas.openxmlformats.org/officeDocument/2006/relationships/slideLayout" Target="../slideLayouts/slideLayout474.xml"/><Relationship Id="rId6" Type="http://schemas.openxmlformats.org/officeDocument/2006/relationships/slideLayout" Target="../slideLayouts/slideLayout479.xml"/><Relationship Id="rId11" Type="http://schemas.openxmlformats.org/officeDocument/2006/relationships/slideLayout" Target="../slideLayouts/slideLayout484.xml"/><Relationship Id="rId5" Type="http://schemas.openxmlformats.org/officeDocument/2006/relationships/slideLayout" Target="../slideLayouts/slideLayout478.xml"/><Relationship Id="rId10" Type="http://schemas.openxmlformats.org/officeDocument/2006/relationships/slideLayout" Target="../slideLayouts/slideLayout483.xml"/><Relationship Id="rId4" Type="http://schemas.openxmlformats.org/officeDocument/2006/relationships/slideLayout" Target="../slideLayouts/slideLayout477.xml"/><Relationship Id="rId9" Type="http://schemas.openxmlformats.org/officeDocument/2006/relationships/slideLayout" Target="../slideLayouts/slideLayout48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92369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049116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3118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80540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88783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1126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49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0566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100291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15456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05888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79701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3846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5859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1563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340532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9761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37" r:id="rId1"/>
    <p:sldLayoutId id="2147483938" r:id="rId2"/>
    <p:sldLayoutId id="2147483939" r:id="rId3"/>
    <p:sldLayoutId id="2147483940" r:id="rId4"/>
    <p:sldLayoutId id="2147483941" r:id="rId5"/>
    <p:sldLayoutId id="2147483942" r:id="rId6"/>
    <p:sldLayoutId id="2147483943" r:id="rId7"/>
    <p:sldLayoutId id="2147483944" r:id="rId8"/>
    <p:sldLayoutId id="2147483945" r:id="rId9"/>
    <p:sldLayoutId id="2147483946" r:id="rId10"/>
    <p:sldLayoutId id="2147483947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448150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30757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76897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1624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97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7182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9" r:id="rId1"/>
    <p:sldLayoutId id="2147484010" r:id="rId2"/>
    <p:sldLayoutId id="2147484011" r:id="rId3"/>
    <p:sldLayoutId id="2147484012" r:id="rId4"/>
    <p:sldLayoutId id="2147484013" r:id="rId5"/>
    <p:sldLayoutId id="2147484014" r:id="rId6"/>
    <p:sldLayoutId id="2147484015" r:id="rId7"/>
    <p:sldLayoutId id="2147484016" r:id="rId8"/>
    <p:sldLayoutId id="2147484017" r:id="rId9"/>
    <p:sldLayoutId id="2147484018" r:id="rId10"/>
    <p:sldLayoutId id="214748401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426926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98414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95239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33" r:id="rId1"/>
    <p:sldLayoutId id="2147484034" r:id="rId2"/>
    <p:sldLayoutId id="2147484035" r:id="rId3"/>
    <p:sldLayoutId id="2147484036" r:id="rId4"/>
    <p:sldLayoutId id="2147484037" r:id="rId5"/>
    <p:sldLayoutId id="2147484038" r:id="rId6"/>
    <p:sldLayoutId id="2147484039" r:id="rId7"/>
    <p:sldLayoutId id="2147484040" r:id="rId8"/>
    <p:sldLayoutId id="2147484041" r:id="rId9"/>
    <p:sldLayoutId id="2147484042" r:id="rId10"/>
    <p:sldLayoutId id="2147484043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00333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45" r:id="rId1"/>
    <p:sldLayoutId id="2147484046" r:id="rId2"/>
    <p:sldLayoutId id="2147484047" r:id="rId3"/>
    <p:sldLayoutId id="2147484048" r:id="rId4"/>
    <p:sldLayoutId id="2147484049" r:id="rId5"/>
    <p:sldLayoutId id="2147484050" r:id="rId6"/>
    <p:sldLayoutId id="2147484051" r:id="rId7"/>
    <p:sldLayoutId id="2147484052" r:id="rId8"/>
    <p:sldLayoutId id="2147484053" r:id="rId9"/>
    <p:sldLayoutId id="2147484054" r:id="rId10"/>
    <p:sldLayoutId id="2147484055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5453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449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  <p:sldLayoutId id="2147484077" r:id="rId9"/>
    <p:sldLayoutId id="2147484078" r:id="rId10"/>
    <p:sldLayoutId id="214748407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4054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8199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749432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5329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17" r:id="rId1"/>
    <p:sldLayoutId id="2147484118" r:id="rId2"/>
    <p:sldLayoutId id="2147484119" r:id="rId3"/>
    <p:sldLayoutId id="2147484120" r:id="rId4"/>
    <p:sldLayoutId id="2147484121" r:id="rId5"/>
    <p:sldLayoutId id="2147484122" r:id="rId6"/>
    <p:sldLayoutId id="2147484123" r:id="rId7"/>
    <p:sldLayoutId id="2147484124" r:id="rId8"/>
    <p:sldLayoutId id="2147484125" r:id="rId9"/>
    <p:sldLayoutId id="2147484126" r:id="rId10"/>
    <p:sldLayoutId id="2147484127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16817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36721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25729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68412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26303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65" r:id="rId1"/>
    <p:sldLayoutId id="2147484166" r:id="rId2"/>
    <p:sldLayoutId id="2147484167" r:id="rId3"/>
    <p:sldLayoutId id="2147484168" r:id="rId4"/>
    <p:sldLayoutId id="2147484169" r:id="rId5"/>
    <p:sldLayoutId id="2147484170" r:id="rId6"/>
    <p:sldLayoutId id="2147484171" r:id="rId7"/>
    <p:sldLayoutId id="2147484172" r:id="rId8"/>
    <p:sldLayoutId id="2147484173" r:id="rId9"/>
    <p:sldLayoutId id="2147484174" r:id="rId10"/>
    <p:sldLayoutId id="2147484175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36728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77" r:id="rId1"/>
    <p:sldLayoutId id="2147484178" r:id="rId2"/>
    <p:sldLayoutId id="2147484179" r:id="rId3"/>
    <p:sldLayoutId id="2147484180" r:id="rId4"/>
    <p:sldLayoutId id="2147484181" r:id="rId5"/>
    <p:sldLayoutId id="2147484182" r:id="rId6"/>
    <p:sldLayoutId id="2147484183" r:id="rId7"/>
    <p:sldLayoutId id="2147484184" r:id="rId8"/>
    <p:sldLayoutId id="2147484185" r:id="rId9"/>
    <p:sldLayoutId id="2147484186" r:id="rId10"/>
    <p:sldLayoutId id="2147484187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05595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189" r:id="rId1"/>
    <p:sldLayoutId id="2147484190" r:id="rId2"/>
    <p:sldLayoutId id="2147484191" r:id="rId3"/>
    <p:sldLayoutId id="2147484192" r:id="rId4"/>
    <p:sldLayoutId id="2147484193" r:id="rId5"/>
    <p:sldLayoutId id="2147484194" r:id="rId6"/>
    <p:sldLayoutId id="2147484195" r:id="rId7"/>
    <p:sldLayoutId id="2147484196" r:id="rId8"/>
    <p:sldLayoutId id="2147484197" r:id="rId9"/>
    <p:sldLayoutId id="2147484198" r:id="rId10"/>
    <p:sldLayoutId id="214748419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6487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3890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7504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80915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072C619-CFE5-4939-A612-27CEA9A1264F}" type="datetimeFigureOut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10/03/38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67E476F-2C0E-4C0C-B2C3-47AA88338443}" type="slidenum">
              <a:rPr lang="ar-SA" smtClean="0">
                <a:solidFill>
                  <a:prstClr val="white">
                    <a:shade val="50000"/>
                  </a:prstClr>
                </a:solidFill>
              </a:rPr>
              <a:pPr/>
              <a:t>‹#›</a:t>
            </a:fld>
            <a:endParaRPr lang="ar-SA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94387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1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r" rtl="1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r" rtl="1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r" rtl="1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r" rtl="1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r" rtl="1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r" rtl="1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Document1.doc"/><Relationship Id="rId2" Type="http://schemas.openxmlformats.org/officeDocument/2006/relationships/slideLayout" Target="../slideLayouts/slideLayout11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6.xml"/><Relationship Id="rId4" Type="http://schemas.openxmlformats.org/officeDocument/2006/relationships/image" Target="../media/image9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7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8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9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0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2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8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8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43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4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53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5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5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5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5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ACQUIRED HEART DISEASE  IN CHILDHOOD</a:t>
            </a:r>
            <a:endParaRPr lang="ar-SA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323528" y="2780928"/>
            <a:ext cx="8568952" cy="2857872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endParaRPr lang="ar-SA" b="1" dirty="0" smtClean="0">
              <a:solidFill>
                <a:schemeClr val="tx1"/>
              </a:solidFill>
            </a:endParaRPr>
          </a:p>
          <a:p>
            <a:pPr marL="13716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DR </a:t>
            </a:r>
            <a:r>
              <a:rPr lang="en-US" b="1" dirty="0">
                <a:solidFill>
                  <a:schemeClr val="tx1"/>
                </a:solidFill>
              </a:rPr>
              <a:t>MANSOUR M ALQURASHI</a:t>
            </a:r>
          </a:p>
          <a:p>
            <a:pPr marL="137160" indent="0" algn="ctr">
              <a:buNone/>
            </a:pPr>
            <a:endParaRPr lang="en-US" b="1" dirty="0" smtClean="0">
              <a:solidFill>
                <a:schemeClr val="tx1"/>
              </a:solidFill>
            </a:endParaRPr>
          </a:p>
          <a:p>
            <a:pPr marL="13716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Associate </a:t>
            </a:r>
            <a:r>
              <a:rPr lang="en-US" b="1" dirty="0">
                <a:solidFill>
                  <a:schemeClr val="tx1"/>
                </a:solidFill>
              </a:rPr>
              <a:t>professor of Clinical Pediatrics</a:t>
            </a:r>
          </a:p>
          <a:p>
            <a:pPr marL="137160" lvl="0" indent="0" algn="ctr">
              <a:buNone/>
            </a:pPr>
            <a:r>
              <a:rPr lang="en-US" b="1" dirty="0" smtClean="0">
                <a:solidFill>
                  <a:schemeClr val="tx1"/>
                </a:solidFill>
              </a:rPr>
              <a:t> College </a:t>
            </a:r>
            <a:r>
              <a:rPr lang="en-US" b="1" dirty="0">
                <a:solidFill>
                  <a:schemeClr val="tx1"/>
                </a:solidFill>
              </a:rPr>
              <a:t>of Medicine, Imam University, </a:t>
            </a:r>
            <a:r>
              <a:rPr lang="en-US" b="1" dirty="0" smtClean="0">
                <a:solidFill>
                  <a:schemeClr val="tx1"/>
                </a:solidFill>
              </a:rPr>
              <a:t>Riyadh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4134916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pPr eaLnBrk="1" hangingPunct="1">
              <a:defRPr/>
            </a:pPr>
            <a:r>
              <a:rPr lang="en-US" b="1" dirty="0" smtClean="0"/>
              <a:t> Rheumatic myocarditis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600200"/>
            <a:ext cx="8507288" cy="4709160"/>
          </a:xfrm>
        </p:spPr>
        <p:txBody>
          <a:bodyPr>
            <a:normAutofit fontScale="92500" lnSpcReduction="10000"/>
          </a:bodyPr>
          <a:lstStyle/>
          <a:p>
            <a:pPr marL="812800" indent="-812800" algn="just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b="1" u="sng" dirty="0" smtClean="0"/>
              <a:t>Acute phase</a:t>
            </a:r>
            <a:r>
              <a:rPr lang="en-US" sz="2400" b="1" dirty="0" smtClean="0"/>
              <a:t>:</a:t>
            </a:r>
            <a:r>
              <a:rPr lang="en-US" sz="2400" dirty="0" smtClean="0"/>
              <a:t> it is characterized by the development of pathognomonic lesions called </a:t>
            </a:r>
            <a:r>
              <a:rPr lang="en-US" sz="2400" b="1" u="sng" dirty="0" err="1" smtClean="0">
                <a:solidFill>
                  <a:srgbClr val="FFFF00"/>
                </a:solidFill>
              </a:rPr>
              <a:t>Aschoff</a:t>
            </a:r>
            <a:r>
              <a:rPr lang="en-US" sz="2400" b="1" u="sng" dirty="0" err="1" smtClean="0">
                <a:solidFill>
                  <a:srgbClr val="FFFF00"/>
                </a:solidFill>
                <a:latin typeface="Arial"/>
              </a:rPr>
              <a:t>’</a:t>
            </a:r>
            <a:r>
              <a:rPr lang="en-US" sz="2400" b="1" u="sng" dirty="0" err="1" smtClean="0">
                <a:solidFill>
                  <a:srgbClr val="FFFF00"/>
                </a:solidFill>
              </a:rPr>
              <a:t>s</a:t>
            </a:r>
            <a:r>
              <a:rPr lang="en-US" sz="2400" b="1" u="sng" dirty="0" smtClean="0">
                <a:solidFill>
                  <a:srgbClr val="FFFF00"/>
                </a:solidFill>
              </a:rPr>
              <a:t> Bodies</a:t>
            </a:r>
            <a:r>
              <a:rPr lang="en-US" sz="2400" b="1" dirty="0" smtClean="0">
                <a:solidFill>
                  <a:srgbClr val="FFFF00"/>
                </a:solidFill>
              </a:rPr>
              <a:t> </a:t>
            </a:r>
            <a:r>
              <a:rPr lang="en-US" sz="2400" dirty="0" smtClean="0"/>
              <a:t>within the myocardium.</a:t>
            </a:r>
            <a:endParaRPr lang="en-US" sz="2400" u="sng" dirty="0" smtClean="0"/>
          </a:p>
          <a:p>
            <a:pPr marL="812800" indent="-8128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u="sng" dirty="0" smtClean="0"/>
          </a:p>
          <a:p>
            <a:pPr marL="812800" indent="-8128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u="sng" dirty="0" smtClean="0"/>
              <a:t>Gross features</a:t>
            </a:r>
            <a:r>
              <a:rPr lang="en-US" sz="2400" dirty="0" smtClean="0"/>
              <a:t>:</a:t>
            </a:r>
          </a:p>
          <a:p>
            <a:pPr marL="812800" indent="-812800" algn="just" rtl="0" eaLnBrk="1" hangingPunct="1">
              <a:lnSpc>
                <a:spcPct val="80000"/>
              </a:lnSpc>
              <a:defRPr/>
            </a:pPr>
            <a:r>
              <a:rPr lang="en-US" sz="2400" dirty="0" smtClean="0"/>
              <a:t>Aschoff bodies are multiple tiny nodules (1-2 mm in diameter)</a:t>
            </a:r>
            <a:endParaRPr lang="en-US" sz="2400" u="sng" dirty="0" smtClean="0"/>
          </a:p>
          <a:p>
            <a:pPr marL="812800" indent="-8128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en-US" sz="2400" u="sng" dirty="0" smtClean="0"/>
          </a:p>
          <a:p>
            <a:pPr marL="812800" indent="-812800" algn="l" rtl="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en-US" sz="2400" u="sng" dirty="0" smtClean="0"/>
              <a:t>Microscopic features:</a:t>
            </a:r>
            <a:endParaRPr lang="en-US" sz="2400" dirty="0" smtClean="0"/>
          </a:p>
          <a:p>
            <a:pPr marL="812800" indent="-812800" algn="just" rtl="0" eaLnBrk="1" hangingPunct="1">
              <a:lnSpc>
                <a:spcPct val="80000"/>
              </a:lnSpc>
              <a:defRPr/>
            </a:pPr>
            <a:r>
              <a:rPr lang="en-US" sz="2400" dirty="0" smtClean="0"/>
              <a:t>Aschoff body is a lesion composed of:</a:t>
            </a:r>
          </a:p>
          <a:p>
            <a:pPr marL="1168400" lvl="1" indent="-711200" algn="just" rtl="0" eaLnBrk="1" hangingPunct="1">
              <a:lnSpc>
                <a:spcPct val="80000"/>
              </a:lnSpc>
              <a:defRPr/>
            </a:pPr>
            <a:r>
              <a:rPr lang="en-US" sz="2000" dirty="0" smtClean="0"/>
              <a:t>Fibrinoid necrosis ( destroyed fragmented collagen)</a:t>
            </a:r>
          </a:p>
          <a:p>
            <a:pPr marL="1168400" lvl="1" indent="-711200" algn="just" rtl="0" eaLnBrk="1" hangingPunct="1">
              <a:lnSpc>
                <a:spcPct val="80000"/>
              </a:lnSpc>
              <a:defRPr/>
            </a:pPr>
            <a:r>
              <a:rPr lang="en-US" sz="2000" dirty="0" smtClean="0"/>
              <a:t>Surrounded by lymphocytes and histiocytes &amp;</a:t>
            </a:r>
          </a:p>
          <a:p>
            <a:pPr marL="1168400" lvl="1" indent="-711200" algn="just" rtl="0" eaLnBrk="1" hangingPunct="1">
              <a:lnSpc>
                <a:spcPct val="80000"/>
              </a:lnSpc>
              <a:defRPr/>
            </a:pPr>
            <a:r>
              <a:rPr lang="en-US" sz="2000" dirty="0" smtClean="0"/>
              <a:t>Aschoff cells (large mononuclear or multinuclear macrophages).</a:t>
            </a:r>
          </a:p>
          <a:p>
            <a:pPr marL="609600" indent="-609600" algn="l" rtl="0">
              <a:buNone/>
              <a:defRPr/>
            </a:pPr>
            <a:r>
              <a:rPr lang="en-US" sz="2000" b="1" u="sng" dirty="0"/>
              <a:t>Chronic phase</a:t>
            </a:r>
            <a:r>
              <a:rPr lang="en-US" sz="2000" b="1" dirty="0"/>
              <a:t>:</a:t>
            </a:r>
            <a:endParaRPr lang="en-US" sz="2000" dirty="0"/>
          </a:p>
          <a:p>
            <a:pPr marL="609600" indent="-609600" algn="just" rtl="0">
              <a:defRPr/>
            </a:pPr>
            <a:r>
              <a:rPr lang="en-US" sz="2000" dirty="0"/>
              <a:t>Over years or decades the </a:t>
            </a:r>
            <a:r>
              <a:rPr lang="en-US" sz="2000" dirty="0" err="1"/>
              <a:t>Aschoff</a:t>
            </a:r>
            <a:r>
              <a:rPr lang="en-US" sz="2000" dirty="0"/>
              <a:t> bodies undergo fibrous </a:t>
            </a:r>
            <a:r>
              <a:rPr lang="en-US" sz="2000" dirty="0" smtClean="0"/>
              <a:t>scarring</a:t>
            </a:r>
          </a:p>
          <a:p>
            <a:pPr marL="0" indent="0" algn="just" rtl="0">
              <a:buNone/>
              <a:defRPr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61957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Acute RF: </a:t>
            </a:r>
            <a:r>
              <a:rPr lang="en-US" dirty="0" err="1"/>
              <a:t>Aschoff</a:t>
            </a:r>
            <a:r>
              <a:rPr lang="en-US" dirty="0"/>
              <a:t> body</a:t>
            </a:r>
            <a:endParaRPr lang="ar-SA" dirty="0"/>
          </a:p>
        </p:txBody>
      </p:sp>
      <p:pic>
        <p:nvPicPr>
          <p:cNvPr id="4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3744416" cy="465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995936" y="1834718"/>
            <a:ext cx="4824536" cy="432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3366FF"/>
              </a:buClr>
              <a:buSzPct val="80000"/>
              <a:buFont typeface="Wingdings" pitchFamily="2" charset="2"/>
              <a:buChar char="l"/>
            </a:pPr>
            <a:r>
              <a:rPr lang="en-US" sz="3200" b="1" kern="0" dirty="0" err="1">
                <a:solidFill>
                  <a:srgbClr val="FFCC66"/>
                </a:solidFill>
                <a:latin typeface="Times New Roman"/>
              </a:rPr>
              <a:t>Aschoff</a:t>
            </a:r>
            <a:r>
              <a:rPr lang="en-US" sz="3200" b="1" kern="0" dirty="0">
                <a:solidFill>
                  <a:srgbClr val="FFCC66"/>
                </a:solidFill>
                <a:latin typeface="Times New Roman"/>
              </a:rPr>
              <a:t> body:</a:t>
            </a:r>
            <a:r>
              <a:rPr lang="en-US" sz="3200" kern="0" dirty="0">
                <a:solidFill>
                  <a:srgbClr val="FFFFFF"/>
                </a:solidFill>
                <a:latin typeface="Times New Roman"/>
              </a:rPr>
              <a:t> </a:t>
            </a:r>
          </a:p>
          <a:p>
            <a:pPr marL="742950" lvl="1" indent="-28575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Tx/>
              <a:buChar char="–"/>
            </a:pPr>
            <a:r>
              <a:rPr lang="en-US" sz="3200" kern="0" dirty="0" err="1">
                <a:solidFill>
                  <a:srgbClr val="FFFFFF"/>
                </a:solidFill>
                <a:latin typeface="Times New Roman"/>
              </a:rPr>
              <a:t>Fibrinoid</a:t>
            </a:r>
            <a:r>
              <a:rPr lang="en-US" sz="3200" kern="0" dirty="0">
                <a:solidFill>
                  <a:srgbClr val="FFFFFF"/>
                </a:solidFill>
                <a:latin typeface="Times New Roman"/>
              </a:rPr>
              <a:t> degeneration</a:t>
            </a:r>
          </a:p>
          <a:p>
            <a:pPr marL="742950" lvl="1" indent="-28575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Tx/>
              <a:buChar char="–"/>
            </a:pPr>
            <a:r>
              <a:rPr lang="en-US" sz="3200" kern="0" dirty="0">
                <a:solidFill>
                  <a:srgbClr val="FFFFFF"/>
                </a:solidFill>
                <a:latin typeface="Times New Roman"/>
              </a:rPr>
              <a:t>T lymphocytes</a:t>
            </a:r>
          </a:p>
          <a:p>
            <a:pPr marL="742950" lvl="1" indent="-28575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Tx/>
              <a:buChar char="–"/>
            </a:pPr>
            <a:r>
              <a:rPr lang="en-AU" sz="3200" kern="0" dirty="0">
                <a:solidFill>
                  <a:srgbClr val="FFFFFF"/>
                </a:solidFill>
                <a:latin typeface="Times New Roman"/>
              </a:rPr>
              <a:t>Plasma cells</a:t>
            </a:r>
            <a:endParaRPr lang="en-US" sz="3200" kern="0" dirty="0">
              <a:solidFill>
                <a:srgbClr val="FFFFFF"/>
              </a:solidFill>
              <a:latin typeface="Times New Roman"/>
            </a:endParaRPr>
          </a:p>
          <a:p>
            <a:pPr marL="742950" lvl="1" indent="-28575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Tx/>
              <a:buChar char="–"/>
            </a:pPr>
            <a:r>
              <a:rPr lang="en-US" sz="3200" kern="0" dirty="0">
                <a:solidFill>
                  <a:srgbClr val="FFFFFF"/>
                </a:solidFill>
                <a:latin typeface="Times New Roman"/>
              </a:rPr>
              <a:t>Macrophages</a:t>
            </a:r>
          </a:p>
          <a:p>
            <a:pPr marL="1143000" lvl="2" indent="-228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FFFF"/>
              </a:buClr>
              <a:buSzPct val="60000"/>
              <a:buFont typeface="Wingdings" pitchFamily="2" charset="2"/>
              <a:buChar char="l"/>
            </a:pPr>
            <a:r>
              <a:rPr lang="en-US" sz="3200" kern="0" dirty="0" err="1">
                <a:solidFill>
                  <a:srgbClr val="FFFFFF"/>
                </a:solidFill>
                <a:latin typeface="Times New Roman"/>
              </a:rPr>
              <a:t>Anitschkow</a:t>
            </a:r>
            <a:r>
              <a:rPr lang="en-US" sz="3200" kern="0" dirty="0">
                <a:solidFill>
                  <a:srgbClr val="FFFFFF"/>
                </a:solidFill>
                <a:latin typeface="Times New Roman"/>
              </a:rPr>
              <a:t> cells </a:t>
            </a:r>
          </a:p>
          <a:p>
            <a:pPr marL="1143000" lvl="2" indent="-22860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FFFF"/>
              </a:buClr>
              <a:buSzPct val="60000"/>
              <a:buFont typeface="Wingdings" pitchFamily="2" charset="2"/>
              <a:buChar char="l"/>
            </a:pPr>
            <a:r>
              <a:rPr lang="en-US" sz="3200" kern="0" dirty="0" err="1">
                <a:solidFill>
                  <a:srgbClr val="FFFFFF"/>
                </a:solidFill>
                <a:latin typeface="Times New Roman"/>
              </a:rPr>
              <a:t>Aschoff</a:t>
            </a:r>
            <a:r>
              <a:rPr lang="en-US" sz="3200" kern="0" dirty="0">
                <a:solidFill>
                  <a:srgbClr val="FFFFFF"/>
                </a:solidFill>
                <a:latin typeface="Times New Roman"/>
              </a:rPr>
              <a:t> giant cells</a:t>
            </a:r>
          </a:p>
          <a:p>
            <a:pPr marL="742950" lvl="1" indent="-285750" algn="l" rt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FFFF"/>
              </a:buClr>
              <a:buSzPct val="90000"/>
              <a:buFontTx/>
              <a:buChar char="–"/>
            </a:pPr>
            <a:r>
              <a:rPr lang="en-AU" sz="3200" kern="0" dirty="0">
                <a:solidFill>
                  <a:srgbClr val="FFFFFF"/>
                </a:solidFill>
                <a:latin typeface="Times New Roman"/>
              </a:rPr>
              <a:t>Around blood vessel</a:t>
            </a:r>
            <a:r>
              <a:rPr lang="en-AU" sz="2400" kern="0" dirty="0">
                <a:solidFill>
                  <a:srgbClr val="FFFFFF"/>
                </a:solidFill>
                <a:latin typeface="Times New Roman"/>
              </a:rPr>
              <a:t>.</a:t>
            </a:r>
            <a:endParaRPr lang="en-US" sz="2400" kern="0" dirty="0">
              <a:solidFill>
                <a:srgbClr val="FFFFFF"/>
              </a:solidFill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9411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dirty="0">
                <a:effectLst/>
              </a:rPr>
              <a:t>DEFINITIONS</a:t>
            </a:r>
            <a:r>
              <a:rPr lang="en-US" dirty="0"/>
              <a:t/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92500" lnSpcReduction="10000"/>
          </a:bodyPr>
          <a:lstStyle/>
          <a:p>
            <a:pPr marL="0" indent="0" algn="l">
              <a:buNone/>
            </a:pPr>
            <a:r>
              <a:rPr lang="en-US" b="1" u="sng" dirty="0">
                <a:solidFill>
                  <a:srgbClr val="FF0000"/>
                </a:solidFill>
              </a:rPr>
              <a:t>Recurrence</a:t>
            </a:r>
            <a:r>
              <a:rPr lang="en-US" dirty="0"/>
              <a:t>: A new episode of rheumatic fever following another GABHS infection; occurring after 8 week following stopping treatment.</a:t>
            </a:r>
          </a:p>
          <a:p>
            <a:pPr marL="0" indent="0" algn="l">
              <a:buNone/>
            </a:pPr>
            <a:r>
              <a:rPr lang="en-US" b="1" u="sng" dirty="0">
                <a:solidFill>
                  <a:srgbClr val="FF0000"/>
                </a:solidFill>
              </a:rPr>
              <a:t>Rebound:</a:t>
            </a:r>
            <a:r>
              <a:rPr lang="en-US" dirty="0"/>
              <a:t> Manifestations of rheumatic fever occurring within 4-6 </a:t>
            </a:r>
            <a:r>
              <a:rPr lang="en-US" dirty="0" err="1"/>
              <a:t>wk</a:t>
            </a:r>
            <a:r>
              <a:rPr lang="en-US" dirty="0"/>
              <a:t> of stopping treatment or while tapering drugs.</a:t>
            </a:r>
          </a:p>
          <a:p>
            <a:pPr marL="0" indent="0" algn="l">
              <a:buNone/>
            </a:pPr>
            <a:r>
              <a:rPr lang="en-US" b="1" u="sng" dirty="0">
                <a:solidFill>
                  <a:srgbClr val="FF0000"/>
                </a:solidFill>
              </a:rPr>
              <a:t>Relapse:</a:t>
            </a:r>
            <a:r>
              <a:rPr lang="en-US" dirty="0"/>
              <a:t> Worsening of rheumatic fever while </a:t>
            </a:r>
            <a:r>
              <a:rPr lang="en-US" dirty="0" smtClean="0"/>
              <a:t>under </a:t>
            </a:r>
            <a:r>
              <a:rPr lang="en-US" dirty="0"/>
              <a:t>treatment and often with </a:t>
            </a:r>
            <a:r>
              <a:rPr lang="en-US" dirty="0" err="1"/>
              <a:t>carditis</a:t>
            </a:r>
            <a:r>
              <a:rPr lang="en-US" dirty="0"/>
              <a:t>.</a:t>
            </a:r>
          </a:p>
          <a:p>
            <a:pPr marL="0" indent="0" algn="l">
              <a:buNone/>
            </a:pPr>
            <a:r>
              <a:rPr lang="en-US" b="1" u="sng" dirty="0">
                <a:solidFill>
                  <a:srgbClr val="FF0000"/>
                </a:solidFill>
              </a:rPr>
              <a:t>Sub clinical </a:t>
            </a:r>
            <a:r>
              <a:rPr lang="en-US" b="1" u="sng" dirty="0" err="1">
                <a:solidFill>
                  <a:srgbClr val="FF0000"/>
                </a:solidFill>
              </a:rPr>
              <a:t>carditis</a:t>
            </a:r>
            <a:r>
              <a:rPr lang="en-US" b="1" u="sng" dirty="0">
                <a:solidFill>
                  <a:srgbClr val="FF0000"/>
                </a:solidFill>
              </a:rPr>
              <a:t>: </a:t>
            </a:r>
            <a:r>
              <a:rPr lang="en-US" dirty="0"/>
              <a:t>When clinical examination is normal but echocardiogram is abnormal. Around 30 percent of patients having chorea present as sub </a:t>
            </a:r>
            <a:r>
              <a:rPr lang="en-US" dirty="0" smtClean="0"/>
              <a:t>clinical </a:t>
            </a:r>
            <a:r>
              <a:rPr lang="en-US" dirty="0" err="1"/>
              <a:t>carditis</a:t>
            </a:r>
            <a:r>
              <a:rPr lang="en-US" dirty="0"/>
              <a:t>.</a:t>
            </a:r>
          </a:p>
          <a:p>
            <a:pPr marL="0" indent="0" algn="l">
              <a:buNone/>
            </a:pPr>
            <a:r>
              <a:rPr lang="en-US" b="1" i="1" u="sng" dirty="0">
                <a:solidFill>
                  <a:srgbClr val="FF0000"/>
                </a:solidFill>
              </a:rPr>
              <a:t>Indolent </a:t>
            </a:r>
            <a:r>
              <a:rPr lang="en-US" b="1" i="1" u="sng" dirty="0" err="1">
                <a:solidFill>
                  <a:srgbClr val="FF0000"/>
                </a:solidFill>
              </a:rPr>
              <a:t>carditis</a:t>
            </a:r>
            <a:r>
              <a:rPr lang="en-US" i="1" dirty="0"/>
              <a:t>: </a:t>
            </a:r>
            <a:r>
              <a:rPr lang="en-US" i="1" dirty="0" smtClean="0"/>
              <a:t> </a:t>
            </a:r>
            <a:r>
              <a:rPr lang="en-US" i="1" dirty="0"/>
              <a:t>Patient presents with persistent features of CHF, murmur and cardiomegaly. </a:t>
            </a:r>
          </a:p>
          <a:p>
            <a:pPr marL="0" indent="0" algn="l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27099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ar-SA" dirty="0" smtClean="0"/>
              <a:t/>
            </a:r>
            <a:br>
              <a:rPr lang="ar-SA" dirty="0" smtClean="0"/>
            </a:br>
            <a:r>
              <a:rPr lang="en-US" dirty="0" smtClean="0"/>
              <a:t>JONES CRITERIA</a:t>
            </a:r>
            <a:r>
              <a:rPr lang="en-US" dirty="0"/>
              <a:t/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dirty="0"/>
              <a:t> Jones criteria, were first published by Jones in 1944 and revised in 1965 </a:t>
            </a:r>
            <a:r>
              <a:rPr lang="en-US" dirty="0" smtClean="0"/>
              <a:t>. </a:t>
            </a:r>
            <a:r>
              <a:rPr lang="en-US" dirty="0"/>
              <a:t>Subsequently, the American Heart Association (AHA) established guidelines for the diagnosis of rheumatic fever in 1992, and the Jones Criteria Working Group of the </a:t>
            </a:r>
            <a:r>
              <a:rPr lang="ar-SA" dirty="0" smtClean="0"/>
              <a:t> </a:t>
            </a:r>
            <a:r>
              <a:rPr lang="en-US" dirty="0" smtClean="0"/>
              <a:t>AHA </a:t>
            </a:r>
            <a:r>
              <a:rPr lang="en-US" dirty="0"/>
              <a:t>reviewed this document in 2002 </a:t>
            </a:r>
            <a:r>
              <a:rPr lang="en-US" dirty="0" smtClean="0"/>
              <a:t>.</a:t>
            </a:r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endParaRPr lang="ar-SA" dirty="0"/>
          </a:p>
          <a:p>
            <a:pPr marL="0" indent="0" algn="l">
              <a:buNone/>
            </a:pP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23528" y="5229200"/>
            <a:ext cx="8496944" cy="1552601"/>
          </a:xfrm>
        </p:spPr>
        <p:txBody>
          <a:bodyPr/>
          <a:lstStyle/>
          <a:p>
            <a:endParaRPr lang="ar-SA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746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381000" y="0"/>
          <a:ext cx="8763000" cy="658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4" name="Document" r:id="rId3" imgW="7849440" imgH="4880520" progId="Word.Document.8">
                  <p:embed/>
                </p:oleObj>
              </mc:Choice>
              <mc:Fallback>
                <p:oleObj name="Document" r:id="rId3" imgW="7849440" imgH="4880520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lum bright="-72000" contrast="-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0"/>
                        <a:ext cx="8763000" cy="6586538"/>
                      </a:xfrm>
                      <a:prstGeom prst="rect">
                        <a:avLst/>
                      </a:prstGeom>
                      <a:noFill/>
                      <a:ln w="12700" cap="sq">
                        <a:solidFill>
                          <a:schemeClr val="bg1"/>
                        </a:solidFill>
                        <a:miter lim="800000"/>
                        <a:headEnd type="none" w="sm" len="sm"/>
                        <a:tailEnd type="none" w="sm" len="sm"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0474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1" name="Rectangle 4"/>
          <p:cNvSpPr>
            <a:spLocks noChangeArrowheads="1"/>
          </p:cNvSpPr>
          <p:nvPr/>
        </p:nvSpPr>
        <p:spPr bwMode="auto">
          <a:xfrm>
            <a:off x="990600" y="5867400"/>
            <a:ext cx="8153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l" rtl="0" fontAlgn="base">
              <a:spcBef>
                <a:spcPct val="0"/>
              </a:spcBef>
              <a:spcAft>
                <a:spcPct val="0"/>
              </a:spcAft>
            </a:pPr>
            <a:r>
              <a:rPr lang="en-US" sz="2400" smtClean="0">
                <a:solidFill>
                  <a:srgbClr val="FF0000"/>
                </a:solidFill>
              </a:rPr>
              <a:t>Every revision increased the specificity but decreased the sensitivity of the criteria,</a:t>
            </a:r>
          </a:p>
        </p:txBody>
      </p:sp>
    </p:spTree>
    <p:extLst>
      <p:ext uri="{BB962C8B-B14F-4D97-AF65-F5344CB8AC3E}">
        <p14:creationId xmlns:p14="http://schemas.microsoft.com/office/powerpoint/2010/main" val="3255925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/>
              <a:t>WHO </a:t>
            </a:r>
            <a:r>
              <a:rPr lang="en-US" dirty="0" smtClean="0"/>
              <a:t>Criteria</a:t>
            </a: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040600"/>
          </a:xfrm>
        </p:spPr>
        <p:txBody>
          <a:bodyPr>
            <a:normAutofit fontScale="85000" lnSpcReduction="10000"/>
          </a:bodyPr>
          <a:lstStyle/>
          <a:p>
            <a:pPr marL="365760" indent="-283464"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2002–2003 WHO criteria for the diagnosis of rheumatic fever and rheumatic heart disease (based on the revised Jones criteria).</a:t>
            </a:r>
          </a:p>
          <a:p>
            <a:pPr marL="365760" indent="-283464"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These revised WHO criteria  facilitate the diagnosis of:</a:t>
            </a:r>
          </a:p>
          <a:p>
            <a:pPr marL="365760" indent="-283464"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— A primary episode of RF</a:t>
            </a:r>
          </a:p>
          <a:p>
            <a:pPr marL="365760" indent="-283464"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— Recurrent attacks of RF in patients without RHD</a:t>
            </a:r>
          </a:p>
          <a:p>
            <a:pPr marL="365760" indent="-283464"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— Recurrent attacks of RF in patients with RHD</a:t>
            </a:r>
          </a:p>
          <a:p>
            <a:pPr marL="365760" indent="-283464"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— Rheumatic chorea</a:t>
            </a:r>
          </a:p>
          <a:p>
            <a:pPr marL="365760" indent="-283464"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— Insidious onset rheumatic </a:t>
            </a:r>
            <a:r>
              <a:rPr lang="en-US" dirty="0" err="1" smtClean="0"/>
              <a:t>Carditis</a:t>
            </a:r>
            <a:endParaRPr lang="en-US" dirty="0" smtClean="0"/>
          </a:p>
          <a:p>
            <a:pPr marL="365760" indent="-283464" algn="l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— Chronic RHD.</a:t>
            </a:r>
          </a:p>
          <a:p>
            <a:pPr marL="365760" indent="-283464" algn="l">
              <a:buNone/>
              <a:defRPr/>
            </a:pPr>
            <a:endParaRPr lang="en-US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365760" indent="-283464" algn="l">
              <a:buNone/>
              <a:defRPr/>
            </a:pP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Rheumatic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fever and rheumatic heart disease: report of a WHO Expert 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Consultation. </a:t>
            </a:r>
            <a:r>
              <a:rPr lang="en-US" dirty="0">
                <a:solidFill>
                  <a:schemeClr val="accent5">
                    <a:lumMod val="50000"/>
                  </a:schemeClr>
                </a:solidFill>
              </a:rPr>
              <a:t>2001: Geneva, Switzerland</a:t>
            </a:r>
          </a:p>
        </p:txBody>
      </p:sp>
    </p:spTree>
    <p:extLst>
      <p:ext uri="{BB962C8B-B14F-4D97-AF65-F5344CB8AC3E}">
        <p14:creationId xmlns:p14="http://schemas.microsoft.com/office/powerpoint/2010/main" val="424428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4608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288679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1"/>
          <p:cNvSpPr txBox="1">
            <a:spLocks noChangeArrowheads="1"/>
          </p:cNvSpPr>
          <p:nvPr/>
        </p:nvSpPr>
        <p:spPr bwMode="auto">
          <a:xfrm>
            <a:off x="1371600" y="381000"/>
            <a:ext cx="6172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2400" dirty="0" smtClean="0">
                <a:solidFill>
                  <a:prstClr val="white"/>
                </a:solidFill>
              </a:rPr>
              <a:t>           </a:t>
            </a:r>
            <a:r>
              <a:rPr lang="en-US" sz="2400" dirty="0" smtClean="0">
                <a:solidFill>
                  <a:srgbClr val="C00000"/>
                </a:solidFill>
              </a:rPr>
              <a:t>PITFALLS IN JONES CRITERIA       </a:t>
            </a:r>
          </a:p>
        </p:txBody>
      </p:sp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251520" y="914400"/>
            <a:ext cx="8496944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dirty="0" smtClean="0">
              <a:solidFill>
                <a:prstClr val="white"/>
              </a:solidFill>
            </a:endParaRP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dirty="0">
              <a:solidFill>
                <a:prstClr val="white"/>
              </a:solidFill>
            </a:endParaRP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000" dirty="0" smtClean="0">
                <a:solidFill>
                  <a:prstClr val="white"/>
                </a:solidFill>
              </a:rPr>
              <a:t>DIFFICULT TO DIAGNOSE ARF WHEN CARDITIS IS ONLY MANIFESTATION  SPECIALLY IN RECCURENCE. 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sz="2000" dirty="0" smtClean="0">
              <a:solidFill>
                <a:prstClr val="white"/>
              </a:solidFill>
            </a:endParaRP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000" dirty="0" smtClean="0">
                <a:solidFill>
                  <a:prstClr val="white"/>
                </a:solidFill>
              </a:rPr>
              <a:t>SUBCLINICAL CARDITIS IS DIFFICULT TO DETECT CLINICALLY. 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sz="2000" dirty="0" smtClean="0">
              <a:solidFill>
                <a:prstClr val="white"/>
              </a:solidFill>
            </a:endParaRP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000" dirty="0" smtClean="0">
                <a:solidFill>
                  <a:prstClr val="white"/>
                </a:solidFill>
              </a:rPr>
              <a:t>CLINICAL CARDITIS IS PRESENT BUT SUPPORTIVE MINOR CRITERIA ARE NOT FULFILLED. 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sz="2000" dirty="0" smtClean="0">
              <a:solidFill>
                <a:prstClr val="white"/>
              </a:solidFill>
            </a:endParaRP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000" dirty="0" smtClean="0">
                <a:solidFill>
                  <a:prstClr val="white"/>
                </a:solidFill>
              </a:rPr>
              <a:t>WHEN PREVIOUS CARDIAC STATUS IS UNKNOWN IT  IS DIFFICULT TO SAY WHETHER THE FINDINGS ARE USUALLY ACUTE CARDITIS  OR  RECURRENCE OR IT IS OLD RHD.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endParaRPr lang="en-US" sz="2000" dirty="0" smtClean="0">
              <a:solidFill>
                <a:prstClr val="white"/>
              </a:solidFill>
            </a:endParaRP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2000" dirty="0" smtClean="0">
                <a:solidFill>
                  <a:prstClr val="white"/>
                </a:solidFill>
              </a:rPr>
              <a:t>IN CASES OF POLYARTHRALGIA  IF NOT EVALUATED FOR ARF THEY WOULD GO UNDIAGNOSED. </a:t>
            </a:r>
          </a:p>
          <a:p>
            <a:pPr algn="l" rtl="0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2000" dirty="0" smtClean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95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/>
              <a:t>Evidence of Streptococcal Infection</a:t>
            </a:r>
            <a:endParaRPr lang="ar-SA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80728"/>
            <a:ext cx="8579296" cy="5877272"/>
          </a:xfrm>
        </p:spPr>
        <p:txBody>
          <a:bodyPr>
            <a:normAutofit fontScale="25000" lnSpcReduction="20000"/>
          </a:bodyPr>
          <a:lstStyle/>
          <a:p>
            <a:pPr marL="0" lvl="0" indent="0" algn="l">
              <a:buFontTx/>
              <a:buChar char="-"/>
            </a:pPr>
            <a:endParaRPr lang="en-US" sz="9600" dirty="0" smtClean="0"/>
          </a:p>
          <a:p>
            <a:pPr marL="0" lvl="0" indent="0" algn="l">
              <a:buFontTx/>
              <a:buChar char="-"/>
            </a:pPr>
            <a:r>
              <a:rPr lang="en-US" sz="9600" dirty="0" smtClean="0"/>
              <a:t>Positive throat culture for group A beta-hemolytic  streptococci (25%).</a:t>
            </a:r>
          </a:p>
          <a:p>
            <a:pPr marL="0" lvl="0" indent="0" algn="l">
              <a:buFontTx/>
              <a:buChar char="-"/>
            </a:pPr>
            <a:endParaRPr lang="en-US" sz="9600" dirty="0" smtClean="0"/>
          </a:p>
          <a:p>
            <a:pPr marL="0" lvl="0" indent="0" algn="l">
              <a:buFontTx/>
              <a:buChar char="-"/>
            </a:pPr>
            <a:r>
              <a:rPr lang="en-US" sz="9600" dirty="0" smtClean="0"/>
              <a:t>-Positive </a:t>
            </a:r>
            <a:r>
              <a:rPr lang="en-US" sz="9600" dirty="0"/>
              <a:t>rapid streptococcal antigen </a:t>
            </a:r>
            <a:r>
              <a:rPr lang="en-US" sz="9600" dirty="0" smtClean="0"/>
              <a:t>test</a:t>
            </a:r>
            <a:r>
              <a:rPr lang="en-US" sz="4400" dirty="0" smtClean="0"/>
              <a:t>. </a:t>
            </a:r>
          </a:p>
          <a:p>
            <a:pPr marL="0" lvl="0" indent="0" algn="l">
              <a:buFontTx/>
              <a:buChar char="-"/>
            </a:pPr>
            <a:r>
              <a:rPr lang="en-US" sz="9600" dirty="0" smtClean="0"/>
              <a:t>specificity of ≥95 percent and a sensitivity 70 - 90 percent </a:t>
            </a:r>
          </a:p>
          <a:p>
            <a:pPr marL="0" lvl="0" indent="0" algn="l">
              <a:buNone/>
            </a:pPr>
            <a:endParaRPr lang="en-US" sz="9600" dirty="0" smtClean="0"/>
          </a:p>
          <a:p>
            <a:pPr marL="0" lvl="0" indent="0" algn="l">
              <a:buNone/>
            </a:pPr>
            <a:r>
              <a:rPr lang="en-US" sz="9600" dirty="0" smtClean="0"/>
              <a:t>-Elevate</a:t>
            </a:r>
            <a:r>
              <a:rPr lang="en-US" sz="4400" dirty="0" smtClean="0"/>
              <a:t> </a:t>
            </a:r>
            <a:r>
              <a:rPr lang="en-US" sz="9600" dirty="0" smtClean="0"/>
              <a:t>d </a:t>
            </a:r>
            <a:r>
              <a:rPr lang="en-US" sz="9600" dirty="0"/>
              <a:t>or rising </a:t>
            </a:r>
            <a:r>
              <a:rPr lang="en-US" sz="9600" dirty="0" err="1"/>
              <a:t>antistreptolysin</a:t>
            </a:r>
            <a:r>
              <a:rPr lang="en-US" sz="9600" dirty="0"/>
              <a:t> O antibody </a:t>
            </a:r>
            <a:r>
              <a:rPr lang="en-US" sz="9600" dirty="0" smtClean="0"/>
              <a:t>titer(80%).</a:t>
            </a:r>
          </a:p>
          <a:p>
            <a:pPr marL="0" lvl="0" indent="0" algn="l">
              <a:buNone/>
            </a:pPr>
            <a:r>
              <a:rPr lang="en-US" sz="9600" dirty="0" smtClean="0"/>
              <a:t>- </a:t>
            </a:r>
            <a:r>
              <a:rPr lang="ar-SA" sz="9600" dirty="0" smtClean="0"/>
              <a:t>  </a:t>
            </a:r>
            <a:r>
              <a:rPr lang="en-US" sz="9600" dirty="0" smtClean="0"/>
              <a:t> Sensitivity is  </a:t>
            </a:r>
            <a:r>
              <a:rPr lang="en-US" sz="9600" dirty="0"/>
              <a:t>increased to 95 % if </a:t>
            </a:r>
            <a:r>
              <a:rPr lang="en-US" sz="9600" b="1" dirty="0"/>
              <a:t>AHT</a:t>
            </a:r>
            <a:r>
              <a:rPr lang="en-US" sz="9600" dirty="0"/>
              <a:t> and Anti-</a:t>
            </a:r>
            <a:r>
              <a:rPr lang="en-US" sz="9600" dirty="0" err="1"/>
              <a:t>DNAse</a:t>
            </a:r>
            <a:r>
              <a:rPr lang="en-US" sz="9600" dirty="0"/>
              <a:t> B</a:t>
            </a:r>
            <a:r>
              <a:rPr lang="en-US" sz="9600" dirty="0" smtClean="0"/>
              <a:t>  are </a:t>
            </a:r>
            <a:r>
              <a:rPr lang="en-US" sz="9600" dirty="0"/>
              <a:t>also tested</a:t>
            </a:r>
            <a:r>
              <a:rPr lang="en-US" sz="9600" dirty="0" smtClean="0"/>
              <a:t>. </a:t>
            </a:r>
          </a:p>
          <a:p>
            <a:pPr marL="0" indent="0" algn="l">
              <a:buNone/>
            </a:pPr>
            <a:r>
              <a:rPr lang="en-US" sz="9600" dirty="0"/>
              <a:t>Anti-</a:t>
            </a:r>
            <a:r>
              <a:rPr lang="en-US" sz="9600" dirty="0" err="1"/>
              <a:t>DNAse</a:t>
            </a:r>
            <a:r>
              <a:rPr lang="en-US" sz="9600" dirty="0"/>
              <a:t> B detectable for six to nine months </a:t>
            </a:r>
            <a:r>
              <a:rPr lang="en-US" sz="9600" dirty="0" smtClean="0"/>
              <a:t> after infection.</a:t>
            </a:r>
            <a:endParaRPr lang="en-US" sz="9600" dirty="0"/>
          </a:p>
          <a:p>
            <a:pPr marL="0" lvl="0" indent="0" algn="l">
              <a:buNone/>
            </a:pPr>
            <a:r>
              <a:rPr lang="en-US" sz="96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4683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LEARNING </a:t>
            </a:r>
            <a:r>
              <a:rPr lang="en-US" b="1" dirty="0" smtClean="0"/>
              <a:t>OBJECTIVES</a:t>
            </a:r>
            <a:r>
              <a:rPr lang="en-US" dirty="0"/>
              <a:t/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1. List the common acquired heart disease in pediatrics. </a:t>
            </a:r>
          </a:p>
          <a:p>
            <a:pPr marL="0" indent="0" algn="l">
              <a:buNone/>
            </a:pPr>
            <a:r>
              <a:rPr lang="en-US" dirty="0" smtClean="0"/>
              <a:t> </a:t>
            </a:r>
          </a:p>
          <a:p>
            <a:pPr marL="0" indent="0" algn="l">
              <a:buNone/>
            </a:pPr>
            <a:r>
              <a:rPr lang="en-US" dirty="0" smtClean="0"/>
              <a:t>2. Understand the etiology, symptoms, signs, diagnosis and management of acute rheumatic fever and   Kawasaki disease . 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pPr marL="0" indent="0">
              <a:buNone/>
            </a:pPr>
            <a:endParaRPr lang="en-US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757603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91264" cy="980728"/>
          </a:xfrm>
        </p:spPr>
        <p:txBody>
          <a:bodyPr>
            <a:normAutofit fontScale="90000"/>
          </a:bodyPr>
          <a:lstStyle/>
          <a:p>
            <a:r>
              <a:rPr lang="en-US" sz="3200" dirty="0"/>
              <a:t>JONES CRITERIA</a:t>
            </a:r>
            <a:r>
              <a:rPr lang="en-US" dirty="0"/>
              <a:t/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92696"/>
            <a:ext cx="8640960" cy="6048672"/>
          </a:xfrm>
        </p:spPr>
        <p:txBody>
          <a:bodyPr>
            <a:normAutofit fontScale="25000" lnSpcReduction="20000"/>
          </a:bodyPr>
          <a:lstStyle/>
          <a:p>
            <a:pPr marL="0" indent="0" algn="l">
              <a:buNone/>
            </a:pPr>
            <a:r>
              <a:rPr lang="en-US" dirty="0" smtClean="0"/>
              <a:t> </a:t>
            </a:r>
          </a:p>
          <a:p>
            <a:pPr marL="0" indent="0" algn="l">
              <a:buNone/>
            </a:pPr>
            <a:r>
              <a:rPr lang="en-US" sz="9600" dirty="0" smtClean="0"/>
              <a:t>A </a:t>
            </a:r>
            <a:r>
              <a:rPr lang="en-US" sz="9600" dirty="0"/>
              <a:t>presumptive diagnosis of ARF can be made without </a:t>
            </a:r>
            <a:r>
              <a:rPr lang="en-US" sz="9600" dirty="0" smtClean="0"/>
              <a:t> strict </a:t>
            </a:r>
            <a:r>
              <a:rPr lang="en-US" sz="9600" dirty="0"/>
              <a:t>adherence to the revised Jones</a:t>
            </a:r>
            <a:r>
              <a:rPr lang="en-US" sz="9600" dirty="0" smtClean="0"/>
              <a:t> </a:t>
            </a:r>
            <a:r>
              <a:rPr lang="en-US" sz="9600" dirty="0"/>
              <a:t>criteria </a:t>
            </a:r>
            <a:r>
              <a:rPr lang="en-US" sz="9600" dirty="0" smtClean="0"/>
              <a:t>:</a:t>
            </a:r>
            <a:endParaRPr lang="en-US" sz="9600" dirty="0"/>
          </a:p>
          <a:p>
            <a:pPr marL="0" lvl="0" indent="0" algn="l">
              <a:buNone/>
            </a:pPr>
            <a:r>
              <a:rPr lang="en-US" sz="9600" dirty="0" smtClean="0"/>
              <a:t>- Chorea </a:t>
            </a:r>
            <a:r>
              <a:rPr lang="en-US" sz="9600" dirty="0"/>
              <a:t>as the only manifestation.</a:t>
            </a:r>
          </a:p>
          <a:p>
            <a:pPr marL="0" lvl="0" indent="0" algn="l">
              <a:buNone/>
            </a:pPr>
            <a:r>
              <a:rPr lang="en-US" sz="9600" dirty="0" smtClean="0"/>
              <a:t>- Indolent </a:t>
            </a:r>
            <a:r>
              <a:rPr lang="en-US" sz="9600" dirty="0" err="1"/>
              <a:t>carditis</a:t>
            </a:r>
            <a:r>
              <a:rPr lang="en-US" sz="9600" dirty="0"/>
              <a:t> as the only manifestation in patients who come to medical attention months after acute GAS infection.</a:t>
            </a:r>
          </a:p>
          <a:p>
            <a:pPr marL="0" lvl="0" indent="0" algn="l">
              <a:buNone/>
            </a:pPr>
            <a:r>
              <a:rPr lang="en-US" sz="9600" dirty="0" smtClean="0"/>
              <a:t>- Recurrent </a:t>
            </a:r>
            <a:r>
              <a:rPr lang="en-US" sz="9600" dirty="0"/>
              <a:t>rheumatic fever in patients with a history of rheumatic fever or rheumatic heart disease. </a:t>
            </a:r>
            <a:endParaRPr lang="en-US" sz="9600" dirty="0" smtClean="0"/>
          </a:p>
          <a:p>
            <a:pPr marL="0" lvl="0" indent="0" algn="l">
              <a:buNone/>
            </a:pPr>
            <a:endParaRPr lang="en-US" sz="9600" dirty="0" smtClean="0"/>
          </a:p>
          <a:p>
            <a:pPr marL="0" lvl="0" indent="0" algn="l">
              <a:buNone/>
            </a:pPr>
            <a:r>
              <a:rPr lang="en-US" sz="9600" dirty="0" smtClean="0"/>
              <a:t>In </a:t>
            </a:r>
            <a:r>
              <a:rPr lang="en-US" sz="9600" dirty="0"/>
              <a:t>the absence of pericarditis or involvement of a new valve, it may be difficult establish a diagnosis of acute </a:t>
            </a:r>
            <a:r>
              <a:rPr lang="en-US" sz="9600" dirty="0" err="1"/>
              <a:t>carditis</a:t>
            </a:r>
            <a:r>
              <a:rPr lang="en-US" sz="9600" dirty="0"/>
              <a:t> during an acute attack. Therefore, a presumptive diagnosis of recurrent ARF may be made with one major or two minor criteria if there is evidence of a recent GAS infection</a:t>
            </a:r>
            <a:r>
              <a:rPr lang="en-US" sz="9600" dirty="0" smtClean="0"/>
              <a:t>.</a:t>
            </a:r>
            <a:endParaRPr lang="en-US" sz="9600" u="sng" dirty="0" smtClean="0">
              <a:hlinkClick r:id=""/>
            </a:endParaRPr>
          </a:p>
          <a:p>
            <a:pPr marL="0" lvl="0" indent="0" algn="l">
              <a:buNone/>
            </a:pPr>
            <a:endParaRPr lang="en-US" sz="9600" u="sng" dirty="0" smtClean="0">
              <a:hlinkClick r:id=""/>
            </a:endParaRPr>
          </a:p>
          <a:p>
            <a:pPr marL="0" indent="0" algn="l">
              <a:buNone/>
            </a:pPr>
            <a:endParaRPr lang="ar-SA" sz="8000" dirty="0"/>
          </a:p>
          <a:p>
            <a:pPr marL="0" lvl="0" indent="0" algn="l">
              <a:buNone/>
            </a:pPr>
            <a:r>
              <a:rPr lang="en-US" dirty="0" smtClean="0"/>
              <a:t>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636482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483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76672"/>
            <a:ext cx="8928992" cy="576064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100" dirty="0" smtClean="0"/>
              <a:t>Application </a:t>
            </a:r>
            <a:r>
              <a:rPr lang="en-US" sz="3100" dirty="0"/>
              <a:t>of the Jones criteria to high-incidence settings</a:t>
            </a:r>
            <a:r>
              <a:rPr lang="en-US" dirty="0"/>
              <a:t/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24744"/>
            <a:ext cx="8964488" cy="5733256"/>
          </a:xfrm>
        </p:spPr>
        <p:txBody>
          <a:bodyPr>
            <a:normAutofit fontScale="92500"/>
          </a:bodyPr>
          <a:lstStyle/>
          <a:p>
            <a:pPr marL="137160" indent="0" algn="l">
              <a:buNone/>
            </a:pPr>
            <a:r>
              <a:rPr lang="en-US" dirty="0" smtClean="0"/>
              <a:t>The </a:t>
            </a:r>
            <a:r>
              <a:rPr lang="en-US" dirty="0"/>
              <a:t>criteria have been modified to </a:t>
            </a:r>
            <a:r>
              <a:rPr lang="en-US" dirty="0" smtClean="0"/>
              <a:t> </a:t>
            </a:r>
            <a:r>
              <a:rPr lang="en-US" dirty="0"/>
              <a:t>increase sensitivity </a:t>
            </a:r>
            <a:r>
              <a:rPr lang="en-US" dirty="0" smtClean="0"/>
              <a:t> </a:t>
            </a:r>
            <a:r>
              <a:rPr lang="en-US" dirty="0"/>
              <a:t>in Australia and New </a:t>
            </a:r>
            <a:r>
              <a:rPr lang="en-US" dirty="0" smtClean="0"/>
              <a:t>Zealand:</a:t>
            </a:r>
            <a:endParaRPr lang="en-US" dirty="0"/>
          </a:p>
          <a:p>
            <a:pPr marL="137160" indent="0" algn="l">
              <a:buNone/>
            </a:pPr>
            <a:r>
              <a:rPr lang="en-US" dirty="0" smtClean="0"/>
              <a:t>- Inclusion </a:t>
            </a:r>
            <a:r>
              <a:rPr lang="en-US" dirty="0"/>
              <a:t>of sub-clinical </a:t>
            </a:r>
            <a:r>
              <a:rPr lang="en-US" dirty="0" err="1"/>
              <a:t>carditis</a:t>
            </a:r>
            <a:r>
              <a:rPr lang="en-US" dirty="0"/>
              <a:t> (changes of rheumatic fever on echocardiogram) as a major </a:t>
            </a:r>
            <a:r>
              <a:rPr lang="en-US" dirty="0" smtClean="0"/>
              <a:t>manifestation.</a:t>
            </a:r>
            <a:r>
              <a:rPr lang="en-US" b="1" dirty="0"/>
              <a:t> </a:t>
            </a:r>
            <a:endParaRPr lang="en-US" dirty="0"/>
          </a:p>
          <a:p>
            <a:pPr marL="137160" indent="0" algn="l">
              <a:buNone/>
            </a:pPr>
            <a:r>
              <a:rPr lang="en-US" dirty="0" smtClean="0"/>
              <a:t>- Inclusion </a:t>
            </a:r>
            <a:r>
              <a:rPr lang="en-US" dirty="0"/>
              <a:t>of </a:t>
            </a:r>
            <a:r>
              <a:rPr lang="en-US" dirty="0" err="1"/>
              <a:t>monoarthritis</a:t>
            </a:r>
            <a:r>
              <a:rPr lang="en-US" dirty="0"/>
              <a:t> or </a:t>
            </a:r>
            <a:r>
              <a:rPr lang="en-US" dirty="0" err="1"/>
              <a:t>polyarthralgia</a:t>
            </a:r>
            <a:r>
              <a:rPr lang="en-US" dirty="0"/>
              <a:t> as major </a:t>
            </a:r>
            <a:r>
              <a:rPr lang="en-US" dirty="0" smtClean="0"/>
              <a:t>manifestations.</a:t>
            </a:r>
            <a:endParaRPr lang="en-US" dirty="0"/>
          </a:p>
          <a:p>
            <a:pPr marL="137160" indent="0" algn="l">
              <a:buNone/>
            </a:pPr>
            <a:r>
              <a:rPr lang="en-US" dirty="0" smtClean="0"/>
              <a:t>- Inclusion </a:t>
            </a:r>
            <a:r>
              <a:rPr lang="en-US" dirty="0"/>
              <a:t>of </a:t>
            </a:r>
            <a:r>
              <a:rPr lang="en-US" dirty="0" err="1"/>
              <a:t>monoarthralgia</a:t>
            </a:r>
            <a:r>
              <a:rPr lang="en-US" dirty="0"/>
              <a:t> as a minor </a:t>
            </a:r>
            <a:r>
              <a:rPr lang="en-US" dirty="0" smtClean="0"/>
              <a:t>manifestation.</a:t>
            </a:r>
            <a:endParaRPr lang="en-US" dirty="0"/>
          </a:p>
          <a:p>
            <a:pPr marL="137160" indent="0" algn="l">
              <a:buNone/>
            </a:pPr>
            <a:r>
              <a:rPr lang="en-US" dirty="0" smtClean="0"/>
              <a:t>- Inclusion </a:t>
            </a:r>
            <a:r>
              <a:rPr lang="en-US" dirty="0"/>
              <a:t>of a history of fever as a minor manifestation if </a:t>
            </a:r>
            <a:r>
              <a:rPr lang="en-US" dirty="0" smtClean="0"/>
              <a:t> anti-inflammatory </a:t>
            </a:r>
            <a:r>
              <a:rPr lang="en-US" dirty="0"/>
              <a:t>medication has already been </a:t>
            </a:r>
            <a:r>
              <a:rPr lang="en-US" dirty="0" smtClean="0"/>
              <a:t>administered.</a:t>
            </a:r>
            <a:endParaRPr lang="en-US" dirty="0"/>
          </a:p>
          <a:p>
            <a:pPr marL="137160" indent="0" algn="l">
              <a:buNone/>
            </a:pPr>
            <a:r>
              <a:rPr lang="en-US" dirty="0" smtClean="0"/>
              <a:t>- Inclusion </a:t>
            </a:r>
            <a:r>
              <a:rPr lang="en-US" dirty="0"/>
              <a:t>of temperature &gt;38°C on admission as a minor manifestation.</a:t>
            </a:r>
          </a:p>
          <a:p>
            <a:pPr marL="137160" indent="0" algn="l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76232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Autofit/>
          </a:bodyPr>
          <a:lstStyle/>
          <a:p>
            <a:r>
              <a:rPr lang="en-US" sz="3600" dirty="0" smtClean="0"/>
              <a:t>Minor Manifestations </a:t>
            </a:r>
            <a:r>
              <a:rPr lang="en-US" sz="3600" dirty="0"/>
              <a:t>of </a:t>
            </a:r>
            <a:r>
              <a:rPr lang="en-US" sz="3600" dirty="0" smtClean="0"/>
              <a:t>ARF</a:t>
            </a:r>
            <a:r>
              <a:rPr lang="en-US" sz="3600" dirty="0"/>
              <a:t/>
            </a:r>
            <a:br>
              <a:rPr lang="en-US" sz="3600" dirty="0"/>
            </a:br>
            <a:endParaRPr lang="ar-SA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692696"/>
            <a:ext cx="8712968" cy="576064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400" dirty="0" smtClean="0"/>
              <a:t>Arthralgia : </a:t>
            </a:r>
          </a:p>
          <a:p>
            <a:pPr marL="0" indent="0" algn="l">
              <a:buNone/>
            </a:pPr>
            <a:r>
              <a:rPr lang="en-US" sz="2400" dirty="0" smtClean="0"/>
              <a:t>suggest </a:t>
            </a:r>
            <a:r>
              <a:rPr lang="en-US" sz="2400" dirty="0"/>
              <a:t>ARF if </a:t>
            </a:r>
            <a:r>
              <a:rPr lang="en-US" sz="2400" dirty="0" smtClean="0"/>
              <a:t>migratory</a:t>
            </a:r>
            <a:r>
              <a:rPr lang="en-US" sz="2400" dirty="0"/>
              <a:t>, asymmetrical, affecting large </a:t>
            </a:r>
            <a:r>
              <a:rPr lang="en-US" sz="2400" dirty="0" smtClean="0"/>
              <a:t>joints .</a:t>
            </a:r>
          </a:p>
          <a:p>
            <a:pPr marL="0" indent="0" algn="l">
              <a:buNone/>
            </a:pPr>
            <a:r>
              <a:rPr lang="en-US" sz="2400" dirty="0" smtClean="0"/>
              <a:t>Fever: </a:t>
            </a:r>
          </a:p>
          <a:p>
            <a:pPr marL="0" indent="0" algn="l">
              <a:buNone/>
            </a:pPr>
            <a:r>
              <a:rPr lang="en-US" sz="2400" dirty="0" smtClean="0"/>
              <a:t>Most </a:t>
            </a:r>
            <a:r>
              <a:rPr lang="en-US" sz="2400" dirty="0"/>
              <a:t>manifestations of ARF are accompanied by fever</a:t>
            </a:r>
          </a:p>
          <a:p>
            <a:pPr marL="0" indent="0" algn="l">
              <a:buNone/>
            </a:pPr>
            <a:r>
              <a:rPr lang="en-US" sz="2400" dirty="0"/>
              <a:t>Oral, tympanic or rectal </a:t>
            </a:r>
            <a:r>
              <a:rPr lang="en-US" sz="2400" dirty="0" smtClean="0"/>
              <a:t>temp greater than 38°C , </a:t>
            </a:r>
            <a:r>
              <a:rPr lang="en-US" sz="2400" dirty="0"/>
              <a:t>or documented with a reliable history during the current </a:t>
            </a:r>
            <a:r>
              <a:rPr lang="en-US" sz="2400" dirty="0" smtClean="0"/>
              <a:t>illness</a:t>
            </a:r>
            <a:r>
              <a:rPr lang="en-US" sz="2400" dirty="0"/>
              <a:t>.</a:t>
            </a:r>
          </a:p>
          <a:p>
            <a:pPr marL="0" indent="0" algn="l">
              <a:buNone/>
            </a:pPr>
            <a:r>
              <a:rPr lang="ar-SA" sz="2400" dirty="0" smtClean="0"/>
              <a:t>: </a:t>
            </a:r>
            <a:r>
              <a:rPr lang="en-US" sz="2400" dirty="0" smtClean="0"/>
              <a:t>ECG: </a:t>
            </a:r>
          </a:p>
          <a:p>
            <a:pPr marL="0" indent="0" algn="l">
              <a:buNone/>
            </a:pPr>
            <a:r>
              <a:rPr lang="en-US" sz="2400" dirty="0" smtClean="0"/>
              <a:t> </a:t>
            </a:r>
            <a:r>
              <a:rPr lang="en-US" sz="2400" dirty="0"/>
              <a:t>If a prolonged P-R interval is detected, the ECG should be repeated after 1–2 months</a:t>
            </a:r>
          </a:p>
          <a:p>
            <a:pPr marL="0" indent="0" algn="l">
              <a:buNone/>
            </a:pPr>
            <a:r>
              <a:rPr lang="en-US" sz="2400" dirty="0"/>
              <a:t>If the P-R interval has returned to normal, ARF becomes a more likely </a:t>
            </a:r>
            <a:r>
              <a:rPr lang="en-US" sz="2400" dirty="0" smtClean="0"/>
              <a:t>diagnosis.</a:t>
            </a:r>
            <a:endParaRPr lang="en-US" sz="2400" dirty="0"/>
          </a:p>
          <a:p>
            <a:pPr marL="0" indent="0" algn="l">
              <a:buNone/>
            </a:pPr>
            <a:endParaRPr lang="ar-SA" sz="2400" dirty="0"/>
          </a:p>
        </p:txBody>
      </p:sp>
    </p:spTree>
    <p:extLst>
      <p:ext uri="{BB962C8B-B14F-4D97-AF65-F5344CB8AC3E}">
        <p14:creationId xmlns:p14="http://schemas.microsoft.com/office/powerpoint/2010/main" val="277566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sz="3600" dirty="0"/>
              <a:t>Minor Manifestations of ARF</a:t>
            </a:r>
            <a:endParaRPr lang="ar-SA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en-US" dirty="0"/>
              <a:t>Elevated acute- phase reactants</a:t>
            </a:r>
          </a:p>
          <a:p>
            <a:pPr marL="0" indent="0" algn="l">
              <a:buNone/>
            </a:pPr>
            <a:r>
              <a:rPr lang="en-US" dirty="0"/>
              <a:t>Serum CRP level of ≥30 mg/L or ESR of ≥30 mm/h</a:t>
            </a:r>
          </a:p>
          <a:p>
            <a:pPr marL="0" indent="0" algn="l">
              <a:buNone/>
            </a:pP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CRP </a:t>
            </a:r>
            <a:r>
              <a:rPr lang="en-US" dirty="0"/>
              <a:t>and </a:t>
            </a:r>
            <a:r>
              <a:rPr lang="en-US" dirty="0" smtClean="0"/>
              <a:t>ESR </a:t>
            </a:r>
            <a:r>
              <a:rPr lang="en-US" dirty="0"/>
              <a:t>are invariably elevated during the active rheumatic process </a:t>
            </a:r>
            <a:r>
              <a:rPr lang="en-US" dirty="0" smtClean="0"/>
              <a:t>.</a:t>
            </a:r>
          </a:p>
          <a:p>
            <a:pPr marL="0" indent="0" algn="l">
              <a:buNone/>
            </a:pPr>
            <a:r>
              <a:rPr lang="en-US" dirty="0"/>
              <a:t>CRP or ESR is useful for monitoring "rebounds" of inflammation as treatment is tapered</a:t>
            </a:r>
            <a:r>
              <a:rPr lang="en-US" dirty="0" smtClean="0"/>
              <a:t>.</a:t>
            </a:r>
          </a:p>
          <a:p>
            <a:pPr marL="0" indent="0" algn="l">
              <a:buNone/>
            </a:pPr>
            <a:r>
              <a:rPr lang="en-US" dirty="0"/>
              <a:t>The CRP is </a:t>
            </a:r>
            <a:r>
              <a:rPr lang="en-US" dirty="0" smtClean="0"/>
              <a:t> </a:t>
            </a:r>
            <a:r>
              <a:rPr lang="en-US" dirty="0"/>
              <a:t>more useful since it typically normalizes over a matter of days once an episode of acute inflammation has resolved, while the ESR may stay elevated for up to two months after a transient inflammatory </a:t>
            </a:r>
            <a:r>
              <a:rPr lang="en-US" dirty="0" smtClean="0"/>
              <a:t>stimulus.</a:t>
            </a:r>
          </a:p>
          <a:p>
            <a:pPr marL="0" indent="0" algn="l">
              <a:buNone/>
            </a:pPr>
            <a:r>
              <a:rPr lang="en-US" dirty="0" smtClean="0"/>
              <a:t>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9093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Arthritis</a:t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908720"/>
            <a:ext cx="8435280" cy="5400640"/>
          </a:xfrm>
        </p:spPr>
        <p:txBody>
          <a:bodyPr>
            <a:normAutofit/>
          </a:bodyPr>
          <a:lstStyle/>
          <a:p>
            <a:pPr marL="137160" indent="0" algn="l">
              <a:buNone/>
            </a:pPr>
            <a:r>
              <a:rPr lang="en-US" b="1" i="1" dirty="0" smtClean="0"/>
              <a:t>-Joint </a:t>
            </a:r>
            <a:r>
              <a:rPr lang="en-US" b="1" i="1" dirty="0"/>
              <a:t>involvement ranges from arthralgia alone to acute disabling arthritis (</a:t>
            </a:r>
            <a:r>
              <a:rPr lang="en-US" b="1" i="1" dirty="0" err="1"/>
              <a:t>swellig,warmth,erythema</a:t>
            </a:r>
            <a:r>
              <a:rPr lang="en-US" b="1" i="1" dirty="0"/>
              <a:t>, limitation of motion, </a:t>
            </a:r>
            <a:r>
              <a:rPr lang="en-US" b="1" i="1" dirty="0" smtClean="0"/>
              <a:t>and </a:t>
            </a:r>
            <a:r>
              <a:rPr lang="en-US" b="1" i="1" dirty="0"/>
              <a:t>severe tenderness).</a:t>
            </a:r>
          </a:p>
          <a:p>
            <a:pPr algn="l">
              <a:buNone/>
              <a:defRPr/>
            </a:pPr>
            <a:r>
              <a:rPr lang="en-US" b="1" i="1" dirty="0" smtClean="0"/>
              <a:t>-The </a:t>
            </a:r>
            <a:r>
              <a:rPr lang="en-US" b="1" i="1" dirty="0"/>
              <a:t>larger joints of the extremities are usually involved:</a:t>
            </a:r>
          </a:p>
          <a:p>
            <a:pPr algn="l">
              <a:buNone/>
              <a:defRPr/>
            </a:pPr>
            <a:r>
              <a:rPr lang="en-US" b="1" i="1" dirty="0"/>
              <a:t>Most frequently: </a:t>
            </a:r>
            <a:r>
              <a:rPr lang="en-US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knees</a:t>
            </a:r>
            <a:r>
              <a:rPr lang="en-US" b="1" i="1" dirty="0"/>
              <a:t> and </a:t>
            </a:r>
            <a:r>
              <a:rPr lang="en-US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ankles</a:t>
            </a:r>
            <a:r>
              <a:rPr lang="en-US" b="1" i="1" dirty="0">
                <a:solidFill>
                  <a:srgbClr val="FFFF00"/>
                </a:solidFill>
              </a:rPr>
              <a:t>.</a:t>
            </a:r>
          </a:p>
          <a:p>
            <a:pPr algn="l">
              <a:buNone/>
              <a:defRPr/>
            </a:pPr>
            <a:r>
              <a:rPr lang="en-US" b="1" i="1" dirty="0"/>
              <a:t>Frequently: </a:t>
            </a:r>
            <a:r>
              <a:rPr lang="en-US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wrists</a:t>
            </a:r>
            <a:r>
              <a:rPr lang="en-US" b="1" i="1" dirty="0"/>
              <a:t> and </a:t>
            </a:r>
            <a:r>
              <a:rPr lang="en-US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elbows</a:t>
            </a:r>
            <a:r>
              <a:rPr lang="en-US" b="1" i="1" dirty="0"/>
              <a:t>.</a:t>
            </a:r>
          </a:p>
          <a:p>
            <a:pPr algn="l">
              <a:buNone/>
              <a:defRPr/>
            </a:pPr>
            <a:r>
              <a:rPr lang="en-US" b="1" i="1" dirty="0"/>
              <a:t>Occasionally:</a:t>
            </a:r>
            <a:r>
              <a:rPr lang="en-US" b="1" i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hips</a:t>
            </a:r>
            <a:r>
              <a:rPr lang="en-US" b="1" i="1" dirty="0"/>
              <a:t> and </a:t>
            </a:r>
            <a:r>
              <a:rPr lang="en-US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small joints of hands and feet</a:t>
            </a:r>
            <a:r>
              <a:rPr lang="en-US" b="1" i="1" dirty="0" smtClean="0">
                <a:solidFill>
                  <a:srgbClr val="FFFF00"/>
                </a:solidFill>
              </a:rPr>
              <a:t>.</a:t>
            </a:r>
            <a:endParaRPr lang="en-US" b="1" i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01807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Arthritis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  <a:defRPr/>
            </a:pPr>
            <a:r>
              <a:rPr lang="en-US" b="1" i="1" dirty="0"/>
              <a:t>Characteristically, </a:t>
            </a:r>
            <a:r>
              <a:rPr lang="en-US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migratory polyarthritis</a:t>
            </a:r>
            <a:r>
              <a:rPr lang="en-US" b="1" i="1" dirty="0">
                <a:solidFill>
                  <a:srgbClr val="FFFF00"/>
                </a:solidFill>
              </a:rPr>
              <a:t> </a:t>
            </a:r>
            <a:r>
              <a:rPr lang="en-US" b="1" i="1" dirty="0"/>
              <a:t>pattern is noticed.</a:t>
            </a:r>
          </a:p>
          <a:p>
            <a:pPr algn="l">
              <a:buNone/>
              <a:defRPr/>
            </a:pPr>
            <a:endParaRPr lang="en-US" b="1" i="1" dirty="0"/>
          </a:p>
          <a:p>
            <a:pPr algn="l">
              <a:buNone/>
              <a:defRPr/>
            </a:pPr>
            <a:r>
              <a:rPr lang="en-US" b="1" i="1" dirty="0"/>
              <a:t>In most instances, inflammation to any joint begins to subside spontaneously within one week.</a:t>
            </a:r>
          </a:p>
          <a:p>
            <a:pPr algn="l">
              <a:buNone/>
              <a:defRPr/>
            </a:pPr>
            <a:endParaRPr lang="en-US" b="1" i="1" dirty="0"/>
          </a:p>
          <a:p>
            <a:pPr algn="l">
              <a:buNone/>
              <a:defRPr/>
            </a:pPr>
            <a:r>
              <a:rPr lang="en-US" b="1" i="1" dirty="0"/>
              <a:t>The total duration of polyarthritis is no more than 3 or 4 weeks leaving no residual joint damage.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5779764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/>
              <a:t>Arthritis</a:t>
            </a:r>
            <a:r>
              <a:rPr lang="en-US" dirty="0"/>
              <a:t/>
            </a:r>
            <a:br>
              <a:rPr lang="en-US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5811558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en-US" sz="2400" dirty="0" smtClean="0"/>
              <a:t>Extremely </a:t>
            </a:r>
            <a:r>
              <a:rPr lang="en-US" sz="2400" dirty="0"/>
              <a:t>painful, affecting the large joints, especially the ankles and knees, is usually asymmetrical and migratory, but can be </a:t>
            </a:r>
            <a:r>
              <a:rPr lang="en-US" sz="2400" dirty="0" smtClean="0"/>
              <a:t>additive.</a:t>
            </a:r>
            <a:endParaRPr lang="en-US" sz="2400" dirty="0"/>
          </a:p>
          <a:p>
            <a:pPr marL="0" indent="0" algn="l">
              <a:buNone/>
            </a:pPr>
            <a:r>
              <a:rPr lang="en-US" sz="2400" dirty="0" smtClean="0"/>
              <a:t>Joint </a:t>
            </a:r>
            <a:r>
              <a:rPr lang="en-US" sz="2400" dirty="0"/>
              <a:t>pain usually is more prominent than objective signs of </a:t>
            </a:r>
            <a:r>
              <a:rPr lang="en-US" sz="2400" dirty="0" smtClean="0"/>
              <a:t>   inflammation and severely limit movement. </a:t>
            </a:r>
          </a:p>
          <a:p>
            <a:pPr marL="0" indent="0" algn="l">
              <a:buNone/>
            </a:pPr>
            <a:r>
              <a:rPr lang="en-US" altLang="ar-SA" sz="2400" dirty="0" smtClean="0"/>
              <a:t>Responds quickly to salicylates, </a:t>
            </a:r>
            <a:r>
              <a:rPr lang="en-US" altLang="ar-SA" sz="2400" dirty="0"/>
              <a:t>this may be taken as a therapeutic </a:t>
            </a:r>
            <a:r>
              <a:rPr lang="en-US" altLang="ar-SA" sz="2400" dirty="0" smtClean="0"/>
              <a:t>test .</a:t>
            </a:r>
            <a:endParaRPr lang="en-US" altLang="ar-SA" sz="2400" dirty="0"/>
          </a:p>
          <a:p>
            <a:pPr marL="0" indent="0" algn="l">
              <a:buNone/>
            </a:pPr>
            <a:r>
              <a:rPr lang="en-US" sz="2400" dirty="0" smtClean="0"/>
              <a:t>Radiography </a:t>
            </a:r>
            <a:r>
              <a:rPr lang="en-US" sz="2400" dirty="0"/>
              <a:t>of an affected joint may demonstrate a slight </a:t>
            </a:r>
            <a:r>
              <a:rPr lang="en-US" sz="2400" dirty="0" smtClean="0"/>
              <a:t>effusion . </a:t>
            </a:r>
          </a:p>
          <a:p>
            <a:pPr marL="0" indent="0" algn="l">
              <a:buNone/>
            </a:pPr>
            <a:r>
              <a:rPr lang="en-US" sz="2400" dirty="0" err="1"/>
              <a:t>Monoarthritis</a:t>
            </a:r>
            <a:r>
              <a:rPr lang="en-US" sz="2400" dirty="0"/>
              <a:t> may be observed in patients treated with </a:t>
            </a:r>
            <a:r>
              <a:rPr lang="en-US" sz="2400" dirty="0" err="1"/>
              <a:t>antiinflammatory</a:t>
            </a:r>
            <a:r>
              <a:rPr lang="en-US" sz="2400" dirty="0"/>
              <a:t> </a:t>
            </a:r>
            <a:r>
              <a:rPr lang="en-US" sz="2400" dirty="0" smtClean="0"/>
              <a:t>drugs.</a:t>
            </a:r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400" dirty="0"/>
              <a:t>Analysis of the synovial fluid in rheumatic fever with arthritis generally demonstrates sterile inflammatory fluid</a:t>
            </a:r>
            <a:endParaRPr lang="en-US" sz="2400" dirty="0" smtClean="0"/>
          </a:p>
          <a:p>
            <a:pPr marL="0" indent="0" algn="l">
              <a:buNone/>
            </a:pPr>
            <a:endParaRPr lang="ar-SA" sz="2400" dirty="0"/>
          </a:p>
        </p:txBody>
      </p:sp>
    </p:spTree>
    <p:extLst>
      <p:ext uri="{BB962C8B-B14F-4D97-AF65-F5344CB8AC3E}">
        <p14:creationId xmlns:p14="http://schemas.microsoft.com/office/powerpoint/2010/main" val="214696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US" b="1" dirty="0"/>
              <a:t>Sydenham chorea</a:t>
            </a:r>
            <a:r>
              <a:rPr lang="en-US" dirty="0"/>
              <a:t> 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68760"/>
            <a:ext cx="8219256" cy="5040600"/>
          </a:xfrm>
        </p:spPr>
        <p:txBody>
          <a:bodyPr>
            <a:normAutofit fontScale="92500"/>
          </a:bodyPr>
          <a:lstStyle/>
          <a:p>
            <a:pPr marL="0" indent="0" algn="l">
              <a:buNone/>
            </a:pPr>
            <a:r>
              <a:rPr lang="en-US" dirty="0" smtClean="0"/>
              <a:t>-Consists </a:t>
            </a:r>
            <a:r>
              <a:rPr lang="en-US" dirty="0"/>
              <a:t>of jerky, uncoordinated movements, especially affecting the hands, feet, tongue and </a:t>
            </a:r>
            <a:r>
              <a:rPr lang="en-US" dirty="0" smtClean="0"/>
              <a:t>face</a:t>
            </a:r>
            <a:r>
              <a:rPr lang="en-US" dirty="0"/>
              <a:t>, disappears during </a:t>
            </a:r>
            <a:r>
              <a:rPr lang="en-US" dirty="0" smtClean="0"/>
              <a:t>sleep.</a:t>
            </a:r>
          </a:p>
          <a:p>
            <a:pPr marL="0" indent="0" algn="l">
              <a:buNone/>
            </a:pPr>
            <a:r>
              <a:rPr lang="en-US" b="1" i="1" dirty="0" smtClean="0"/>
              <a:t>- Other features :Emotional </a:t>
            </a:r>
            <a:r>
              <a:rPr lang="en-US" b="1" i="1" dirty="0" err="1" smtClean="0"/>
              <a:t>lability</a:t>
            </a:r>
            <a:r>
              <a:rPr lang="en-US" b="1" i="1" dirty="0"/>
              <a:t> </a:t>
            </a:r>
            <a:r>
              <a:rPr lang="en-US" b="1" i="1" dirty="0" smtClean="0"/>
              <a:t>,</a:t>
            </a:r>
            <a:r>
              <a:rPr lang="en-US" b="1" i="1" dirty="0" err="1" smtClean="0"/>
              <a:t>Hypotonia</a:t>
            </a:r>
            <a:r>
              <a:rPr lang="en-US" b="1" i="1" dirty="0" smtClean="0"/>
              <a:t> and </a:t>
            </a:r>
            <a:r>
              <a:rPr lang="en-US" b="1" i="1" dirty="0"/>
              <a:t>Inability to maintain a tetanic muscle </a:t>
            </a:r>
            <a:r>
              <a:rPr lang="en-US" b="1" i="1" dirty="0" smtClean="0"/>
              <a:t>contraction.</a:t>
            </a:r>
            <a:endParaRPr lang="en-US" dirty="0"/>
          </a:p>
          <a:p>
            <a:pPr marL="0" indent="0" algn="l">
              <a:buNone/>
            </a:pPr>
            <a:r>
              <a:rPr lang="en-US" dirty="0" smtClean="0"/>
              <a:t>-Echocardiography is essential for all patients with chorea.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/>
              <a:t>(70% carditis and 30% subclinical carditis).</a:t>
            </a:r>
          </a:p>
          <a:p>
            <a:pPr marL="609600" indent="-609600" algn="l">
              <a:buNone/>
              <a:defRPr/>
            </a:pPr>
            <a:r>
              <a:rPr lang="en-US" b="1" i="1" dirty="0" smtClean="0"/>
              <a:t>-Chorea </a:t>
            </a:r>
            <a:r>
              <a:rPr lang="en-US" b="1" i="1" dirty="0"/>
              <a:t>usually occurs after a latent period that is longer than that associated with other manifestations  of ARF.</a:t>
            </a:r>
          </a:p>
          <a:p>
            <a:pPr marL="609600" indent="-609600" algn="l">
              <a:buNone/>
              <a:defRPr/>
            </a:pPr>
            <a:r>
              <a:rPr lang="en-US" b="1" i="1" dirty="0" smtClean="0"/>
              <a:t>.</a:t>
            </a:r>
            <a:endParaRPr lang="en-US" b="1" dirty="0" smtClean="0"/>
          </a:p>
          <a:p>
            <a:pPr marL="0" indent="0" algn="l">
              <a:buNone/>
            </a:pPr>
            <a:endParaRPr lang="en-US" dirty="0" smtClean="0"/>
          </a:p>
          <a:p>
            <a:pPr marL="137160" indent="0" algn="l">
              <a:buNone/>
            </a:pPr>
            <a:endParaRPr lang="en-US" b="1" dirty="0" smtClean="0"/>
          </a:p>
          <a:p>
            <a:pPr marL="0" indent="0" algn="l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158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Erythema </a:t>
            </a:r>
            <a:r>
              <a:rPr lang="en-US" b="1" dirty="0" err="1" smtClean="0"/>
              <a:t>Marginatum</a:t>
            </a:r>
            <a:r>
              <a:rPr lang="en-US" dirty="0"/>
              <a:t> 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37814"/>
          </a:xfrm>
        </p:spPr>
        <p:txBody>
          <a:bodyPr>
            <a:normAutofit fontScale="85000" lnSpcReduction="10000"/>
          </a:bodyPr>
          <a:lstStyle/>
          <a:p>
            <a:pPr marL="0" indent="0" algn="l">
              <a:buNone/>
            </a:pPr>
            <a:r>
              <a:rPr lang="en-US" dirty="0" smtClean="0"/>
              <a:t>- Pink </a:t>
            </a:r>
            <a:r>
              <a:rPr lang="en-US" dirty="0"/>
              <a:t>or faintly red, non-pruritic rash involving the trunk </a:t>
            </a: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and </a:t>
            </a:r>
            <a:r>
              <a:rPr lang="en-US" dirty="0"/>
              <a:t>sometimes the </a:t>
            </a:r>
            <a:r>
              <a:rPr lang="en-US" dirty="0" smtClean="0"/>
              <a:t>limbs. </a:t>
            </a:r>
          </a:p>
          <a:p>
            <a:pPr marL="0" indent="0" algn="l">
              <a:buNone/>
            </a:pP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 - Extends </a:t>
            </a:r>
            <a:r>
              <a:rPr lang="en-US" dirty="0"/>
              <a:t>centrifugally with return of the skin in the center to a normal appearance. The outer edge of the lesion is sharp; the inner edge is </a:t>
            </a:r>
            <a:r>
              <a:rPr lang="en-US" dirty="0" smtClean="0"/>
              <a:t>diffuse.</a:t>
            </a:r>
          </a:p>
          <a:p>
            <a:pPr marL="0" indent="0" algn="l">
              <a:buNone/>
            </a:pPr>
            <a:endParaRPr lang="en-US" dirty="0" smtClean="0"/>
          </a:p>
          <a:p>
            <a:pPr marL="0" indent="0" algn="l">
              <a:buFontTx/>
              <a:buChar char="-"/>
            </a:pPr>
            <a:r>
              <a:rPr lang="en-US" dirty="0" smtClean="0"/>
              <a:t>Individual </a:t>
            </a:r>
            <a:r>
              <a:rPr lang="en-US" dirty="0"/>
              <a:t>lesions may </a:t>
            </a:r>
            <a:r>
              <a:rPr lang="en-US" dirty="0" smtClean="0"/>
              <a:t> </a:t>
            </a:r>
            <a:r>
              <a:rPr lang="en-US" dirty="0"/>
              <a:t>disappear, and reappear in a matter of hours. A hot bath </a:t>
            </a:r>
            <a:r>
              <a:rPr lang="en-US" dirty="0" smtClean="0"/>
              <a:t> </a:t>
            </a:r>
            <a:r>
              <a:rPr lang="en-US" dirty="0"/>
              <a:t>may make them more evident</a:t>
            </a:r>
            <a:r>
              <a:rPr lang="en-US" dirty="0" smtClean="0"/>
              <a:t>.</a:t>
            </a:r>
          </a:p>
          <a:p>
            <a:pPr marL="0" indent="0" algn="l">
              <a:buFontTx/>
              <a:buChar char="-"/>
            </a:pPr>
            <a:endParaRPr lang="en-US" dirty="0" smtClean="0"/>
          </a:p>
          <a:p>
            <a:pPr marL="0" indent="0" algn="l">
              <a:buNone/>
            </a:pPr>
            <a:r>
              <a:rPr lang="en-US" dirty="0" smtClean="0"/>
              <a:t>- Usually </a:t>
            </a:r>
            <a:r>
              <a:rPr lang="en-US" dirty="0"/>
              <a:t>occurs early in the course of ARF in patients with acute </a:t>
            </a:r>
            <a:r>
              <a:rPr lang="en-US" dirty="0" err="1"/>
              <a:t>carditis</a:t>
            </a:r>
            <a:r>
              <a:rPr lang="en-US" dirty="0"/>
              <a:t>, but may persist or recur when all other manifestations of disease have </a:t>
            </a:r>
            <a:r>
              <a:rPr lang="en-US" dirty="0" smtClean="0"/>
              <a:t>disappeared.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83888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ACUTE RHEUMATIC FEVER</a:t>
            </a:r>
            <a:endParaRPr lang="ar-S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3717032"/>
            <a:ext cx="6368752" cy="1367266"/>
          </a:xfrm>
        </p:spPr>
        <p:txBody>
          <a:bodyPr/>
          <a:lstStyle/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891398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dirty="0" err="1" smtClean="0"/>
              <a:t>Erythema</a:t>
            </a:r>
            <a:r>
              <a:rPr lang="en-US" dirty="0" smtClean="0"/>
              <a:t> </a:t>
            </a:r>
            <a:r>
              <a:rPr lang="en-US" dirty="0" err="1" smtClean="0"/>
              <a:t>Marginatum</a:t>
            </a:r>
            <a:endParaRPr lang="ar-S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70373"/>
            <a:ext cx="1728191" cy="2736304"/>
          </a:xfrm>
        </p:spPr>
      </p:pic>
      <p:pic>
        <p:nvPicPr>
          <p:cNvPr id="2050" name="Picture 2" descr="C:\Users\DELL\Desktop\ARF ALHSA3\arf\Erythema_marginatum_on_tru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52613"/>
            <a:ext cx="2771775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DELL\Desktop\ARF ALHSA3\arf\Erythema_marginatum_close_u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52613"/>
            <a:ext cx="4067175" cy="317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00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Subcutaneous nodules</a:t>
            </a:r>
            <a:r>
              <a:rPr lang="en-US" dirty="0"/>
              <a:t> 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1285860"/>
            <a:ext cx="8329642" cy="5023500"/>
          </a:xfrm>
        </p:spPr>
        <p:txBody>
          <a:bodyPr>
            <a:normAutofit/>
          </a:bodyPr>
          <a:lstStyle/>
          <a:p>
            <a:pPr algn="l">
              <a:buNone/>
            </a:pPr>
            <a:r>
              <a:rPr lang="en-US" dirty="0" smtClean="0"/>
              <a:t>- </a:t>
            </a:r>
            <a:r>
              <a:rPr lang="en-US" dirty="0"/>
              <a:t>0.5–2 cm in diameter, round, firm, </a:t>
            </a:r>
            <a:r>
              <a:rPr lang="en-US" dirty="0" smtClean="0"/>
              <a:t>freely </a:t>
            </a:r>
          </a:p>
          <a:p>
            <a:pPr algn="l">
              <a:buNone/>
            </a:pPr>
            <a:r>
              <a:rPr lang="en-US" dirty="0" smtClean="0"/>
              <a:t>mobile </a:t>
            </a:r>
            <a:r>
              <a:rPr lang="en-US" dirty="0"/>
              <a:t>and painless nodules </a:t>
            </a:r>
            <a:r>
              <a:rPr lang="en-US" dirty="0" smtClean="0"/>
              <a:t>.</a:t>
            </a:r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dirty="0" smtClean="0"/>
              <a:t> - Occur </a:t>
            </a:r>
            <a:r>
              <a:rPr lang="en-US" dirty="0"/>
              <a:t>in crops of up to 12 over the elbows, wrists, knees, ankles, Achilles tendon, occiput and posterior spinal processes of the vertebrae. </a:t>
            </a:r>
            <a:endParaRPr lang="en-US" dirty="0" smtClean="0"/>
          </a:p>
          <a:p>
            <a:pPr algn="l">
              <a:buNone/>
            </a:pPr>
            <a:endParaRPr lang="en-US" dirty="0" smtClean="0"/>
          </a:p>
          <a:p>
            <a:pPr algn="l">
              <a:buNone/>
            </a:pPr>
            <a:r>
              <a:rPr lang="en-US" dirty="0" smtClean="0"/>
              <a:t>-Appear </a:t>
            </a:r>
            <a:r>
              <a:rPr lang="en-US" dirty="0"/>
              <a:t>1–2 weeks after the onset of other symptoms, last only 1–2 weeks </a:t>
            </a:r>
            <a:r>
              <a:rPr lang="en-US" dirty="0" smtClean="0"/>
              <a:t> </a:t>
            </a:r>
            <a:r>
              <a:rPr lang="en-US" dirty="0"/>
              <a:t>and are strongly associated with </a:t>
            </a:r>
            <a:r>
              <a:rPr lang="en-US" dirty="0" err="1"/>
              <a:t>carditis</a:t>
            </a:r>
            <a:r>
              <a:rPr lang="en-US" dirty="0" smtClean="0"/>
              <a:t>.</a:t>
            </a:r>
          </a:p>
          <a:p>
            <a:pPr marL="137160" indent="0" algn="l">
              <a:buNone/>
            </a:pPr>
            <a:endParaRPr lang="en-US" sz="24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l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03878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dirty="0" smtClean="0"/>
              <a:t>Subcutaneous nodules</a:t>
            </a:r>
            <a:endParaRPr lang="ar-SA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2428868"/>
            <a:ext cx="2619375" cy="1743075"/>
          </a:xfrm>
        </p:spPr>
      </p:pic>
      <p:pic>
        <p:nvPicPr>
          <p:cNvPr id="1026" name="Picture 2" descr="C:\Users\DELL\Pictures\images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8" y="2428868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457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Carditis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54006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dirty="0" smtClean="0"/>
              <a:t>-The </a:t>
            </a:r>
            <a:r>
              <a:rPr lang="en-US" dirty="0"/>
              <a:t>incidence of </a:t>
            </a:r>
            <a:r>
              <a:rPr lang="en-US" dirty="0" err="1"/>
              <a:t>carditis</a:t>
            </a:r>
            <a:r>
              <a:rPr lang="en-US" dirty="0"/>
              <a:t> in initial attacks of ARF varies </a:t>
            </a:r>
            <a:r>
              <a:rPr lang="en-US" dirty="0" smtClean="0"/>
              <a:t>between 30</a:t>
            </a:r>
            <a:r>
              <a:rPr lang="en-US" dirty="0"/>
              <a:t>% and 82</a:t>
            </a:r>
            <a:r>
              <a:rPr lang="en-US" dirty="0" smtClean="0"/>
              <a:t>%.</a:t>
            </a:r>
            <a:endParaRPr lang="en-US" dirty="0"/>
          </a:p>
          <a:p>
            <a:pPr marL="0" indent="0" algn="l">
              <a:buNone/>
            </a:pPr>
            <a:r>
              <a:rPr lang="en-US" dirty="0" smtClean="0"/>
              <a:t>In </a:t>
            </a:r>
            <a:r>
              <a:rPr lang="en-US" dirty="0"/>
              <a:t>many patients with ARF, evidence of </a:t>
            </a:r>
            <a:r>
              <a:rPr lang="en-US" dirty="0" err="1"/>
              <a:t>carditis</a:t>
            </a:r>
            <a:r>
              <a:rPr lang="en-US" dirty="0"/>
              <a:t> can be found at presentation, along with fever and </a:t>
            </a:r>
            <a:r>
              <a:rPr lang="en-US" dirty="0" smtClean="0"/>
              <a:t>arthritis.</a:t>
            </a:r>
          </a:p>
          <a:p>
            <a:pPr marL="0" indent="0" algn="l">
              <a:buNone/>
            </a:pPr>
            <a:r>
              <a:rPr lang="en-US" dirty="0" smtClean="0"/>
              <a:t>-In </a:t>
            </a:r>
            <a:r>
              <a:rPr lang="en-US" dirty="0"/>
              <a:t>some patients, signs of </a:t>
            </a:r>
            <a:r>
              <a:rPr lang="en-US" dirty="0" err="1"/>
              <a:t>carditis</a:t>
            </a:r>
            <a:r>
              <a:rPr lang="en-US" dirty="0"/>
              <a:t> appear after presentation, usually within the first 2–6 </a:t>
            </a:r>
            <a:r>
              <a:rPr lang="en-US" dirty="0" smtClean="0"/>
              <a:t>weeks, </a:t>
            </a:r>
            <a:r>
              <a:rPr lang="en-US" dirty="0"/>
              <a:t>and repeated examination during admission is therefore </a:t>
            </a:r>
            <a:r>
              <a:rPr lang="en-US" dirty="0" smtClean="0"/>
              <a:t>important.</a:t>
            </a:r>
          </a:p>
          <a:p>
            <a:pPr marL="0" indent="0" algn="l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0" indent="0" algn="l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0" indent="0" algn="l">
              <a:buNone/>
            </a:pPr>
            <a:endParaRPr lang="en-US" sz="2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0" indent="0" algn="l">
              <a:buNone/>
            </a:pPr>
            <a:endParaRPr lang="en-US" sz="2400" b="1" dirty="0"/>
          </a:p>
          <a:p>
            <a:pPr marL="0" indent="0" algn="l">
              <a:buNone/>
            </a:pPr>
            <a:endParaRPr lang="en-US" sz="2400" dirty="0" smtClean="0"/>
          </a:p>
          <a:p>
            <a:pPr marL="0" indent="0" algn="l">
              <a:buNone/>
            </a:pPr>
            <a:r>
              <a:rPr lang="en-US" sz="2400" dirty="0" smtClean="0"/>
              <a:t> </a:t>
            </a:r>
            <a:r>
              <a:rPr lang="ar-SA" sz="2400" dirty="0" smtClean="0"/>
              <a:t> </a:t>
            </a:r>
            <a:endParaRPr lang="ar-SA" sz="2400" dirty="0"/>
          </a:p>
        </p:txBody>
      </p:sp>
    </p:spTree>
    <p:extLst>
      <p:ext uri="{BB962C8B-B14F-4D97-AF65-F5344CB8AC3E}">
        <p14:creationId xmlns:p14="http://schemas.microsoft.com/office/powerpoint/2010/main" val="3828642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en-US" dirty="0" err="1"/>
              <a:t>Carditis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 algn="l">
              <a:buNone/>
            </a:pPr>
            <a:r>
              <a:rPr lang="en-US" dirty="0"/>
              <a:t>A less common presentation of rheumatic </a:t>
            </a:r>
            <a:r>
              <a:rPr lang="en-US" dirty="0" err="1"/>
              <a:t>carditis</a:t>
            </a:r>
            <a:r>
              <a:rPr lang="en-US" dirty="0"/>
              <a:t>  is  ‘insidious onset’ or ‘indolent’ </a:t>
            </a:r>
            <a:r>
              <a:rPr lang="en-US" dirty="0" err="1" smtClean="0"/>
              <a:t>carditis</a:t>
            </a:r>
            <a:r>
              <a:rPr lang="en-US" dirty="0" smtClean="0"/>
              <a:t> </a:t>
            </a:r>
            <a:r>
              <a:rPr lang="en-US" dirty="0"/>
              <a:t>, </a:t>
            </a:r>
            <a:r>
              <a:rPr lang="en-US" dirty="0" err="1"/>
              <a:t>characterised</a:t>
            </a:r>
            <a:r>
              <a:rPr lang="en-US" dirty="0"/>
              <a:t> by a </a:t>
            </a:r>
            <a:r>
              <a:rPr lang="en-US" dirty="0" err="1"/>
              <a:t>subacute</a:t>
            </a:r>
            <a:r>
              <a:rPr lang="en-US" dirty="0"/>
              <a:t> illness </a:t>
            </a:r>
            <a:r>
              <a:rPr lang="en-US" dirty="0" smtClean="0"/>
              <a:t> </a:t>
            </a:r>
            <a:r>
              <a:rPr lang="en-US" dirty="0"/>
              <a:t>of  several weeks in  young  children  with mild or no fever</a:t>
            </a:r>
            <a:r>
              <a:rPr lang="en-US" dirty="0" smtClean="0"/>
              <a:t>,</a:t>
            </a:r>
          </a:p>
          <a:p>
            <a:pPr marL="137160" indent="0" algn="l">
              <a:buNone/>
            </a:pPr>
            <a:r>
              <a:rPr lang="en-US" dirty="0" smtClean="0"/>
              <a:t>few joint </a:t>
            </a:r>
            <a:r>
              <a:rPr lang="en-US" dirty="0"/>
              <a:t>symptoms and relatively </a:t>
            </a:r>
            <a:r>
              <a:rPr lang="en-US" dirty="0" smtClean="0"/>
              <a:t>severe cardiac involvement.</a:t>
            </a:r>
          </a:p>
          <a:p>
            <a:pPr algn="l">
              <a:buFontTx/>
              <a:buChar char="-"/>
            </a:pPr>
            <a:endParaRPr lang="en-US" dirty="0" smtClean="0"/>
          </a:p>
          <a:p>
            <a:pPr algn="l">
              <a:buFontTx/>
              <a:buChar char="-"/>
            </a:pPr>
            <a:r>
              <a:rPr lang="en-US" dirty="0" smtClean="0"/>
              <a:t>Children </a:t>
            </a:r>
            <a:r>
              <a:rPr lang="en-US" dirty="0"/>
              <a:t>who </a:t>
            </a:r>
            <a:r>
              <a:rPr lang="en-US" dirty="0" smtClean="0"/>
              <a:t>present </a:t>
            </a:r>
            <a:r>
              <a:rPr lang="en-US" dirty="0"/>
              <a:t>before 5 years of age a</a:t>
            </a:r>
            <a:r>
              <a:rPr lang="en-US" dirty="0" smtClean="0"/>
              <a:t>re </a:t>
            </a:r>
            <a:r>
              <a:rPr lang="en-US" dirty="0"/>
              <a:t>more likely to have moderate to severe </a:t>
            </a:r>
            <a:r>
              <a:rPr lang="en-US" dirty="0" err="1" smtClean="0"/>
              <a:t>carditis</a:t>
            </a:r>
            <a:r>
              <a:rPr lang="en-US" dirty="0" smtClean="0"/>
              <a:t>.</a:t>
            </a:r>
          </a:p>
          <a:p>
            <a:pPr marL="137160" indent="0" algn="l">
              <a:buNone/>
            </a:pPr>
            <a:endParaRPr lang="en-US" b="1" dirty="0" smtClean="0"/>
          </a:p>
          <a:p>
            <a:endParaRPr lang="en-US" dirty="0"/>
          </a:p>
          <a:p>
            <a:pPr algn="l">
              <a:buFontTx/>
              <a:buChar char="-"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923102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 fontScale="90000"/>
          </a:bodyPr>
          <a:lstStyle/>
          <a:p>
            <a:r>
              <a:rPr lang="en-US" sz="3600" b="1" dirty="0" err="1"/>
              <a:t>Carditis</a:t>
            </a:r>
            <a:endParaRPr lang="ar-SA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844" y="928670"/>
            <a:ext cx="9001156" cy="5380690"/>
          </a:xfrm>
        </p:spPr>
        <p:txBody>
          <a:bodyPr>
            <a:normAutofit fontScale="32500" lnSpcReduction="20000"/>
          </a:bodyPr>
          <a:lstStyle/>
          <a:p>
            <a:pPr marL="0" indent="0" algn="l">
              <a:buNone/>
            </a:pPr>
            <a:r>
              <a:rPr lang="ar-SA" sz="5100" dirty="0" smtClean="0"/>
              <a:t> </a:t>
            </a:r>
            <a:r>
              <a:rPr lang="en-US" sz="5100" dirty="0" smtClean="0"/>
              <a:t> </a:t>
            </a:r>
          </a:p>
          <a:p>
            <a:pPr marL="0" indent="0" algn="l">
              <a:buNone/>
            </a:pPr>
            <a:r>
              <a:rPr lang="en-US" sz="8000" dirty="0" smtClean="0"/>
              <a:t>Rheumatic </a:t>
            </a:r>
            <a:r>
              <a:rPr lang="en-US" sz="8000" dirty="0"/>
              <a:t>fever causes a </a:t>
            </a:r>
            <a:r>
              <a:rPr lang="en-US" sz="8000" dirty="0" err="1" smtClean="0"/>
              <a:t>pancarditis</a:t>
            </a:r>
            <a:r>
              <a:rPr lang="en-US" altLang="ar-SA" sz="8000" dirty="0"/>
              <a:t> </a:t>
            </a:r>
            <a:r>
              <a:rPr lang="en-US" altLang="ar-SA" sz="8000" dirty="0" smtClean="0"/>
              <a:t> </a:t>
            </a:r>
            <a:endParaRPr lang="en-US" sz="8000" dirty="0"/>
          </a:p>
          <a:p>
            <a:pPr marL="457200" lvl="1" indent="0" algn="l" rtl="0">
              <a:buNone/>
            </a:pPr>
            <a:r>
              <a:rPr lang="en-US" sz="8000" dirty="0"/>
              <a:t>The signs of </a:t>
            </a:r>
            <a:r>
              <a:rPr lang="en-US" sz="8000" dirty="0" err="1"/>
              <a:t>carditis</a:t>
            </a:r>
            <a:r>
              <a:rPr lang="en-US" sz="8000" dirty="0"/>
              <a:t> include </a:t>
            </a:r>
            <a:r>
              <a:rPr lang="en-US" sz="8000" dirty="0" smtClean="0"/>
              <a:t>: </a:t>
            </a:r>
            <a:r>
              <a:rPr lang="en-US" sz="8000" dirty="0"/>
              <a:t>new murmurs, cardiac enlargement, CHF, pericardial friction rub, and/or pericardial effusion. </a:t>
            </a:r>
          </a:p>
          <a:p>
            <a:pPr marL="0" indent="0" algn="l">
              <a:buNone/>
            </a:pPr>
            <a:endParaRPr lang="en-US" sz="8000" dirty="0" smtClean="0"/>
          </a:p>
          <a:p>
            <a:pPr marL="0" indent="0" algn="l">
              <a:buNone/>
            </a:pPr>
            <a:r>
              <a:rPr lang="en-US" sz="8000" dirty="0" smtClean="0"/>
              <a:t>ARF  </a:t>
            </a:r>
            <a:r>
              <a:rPr lang="en-US" sz="8000" dirty="0"/>
              <a:t>commonly affects </a:t>
            </a:r>
            <a:r>
              <a:rPr lang="en-US" sz="8000" dirty="0" smtClean="0"/>
              <a:t>mitral and aortic valves</a:t>
            </a:r>
            <a:r>
              <a:rPr lang="en-US" sz="8000" dirty="0"/>
              <a:t>, and regurgitation is frequently mild during the first </a:t>
            </a:r>
            <a:r>
              <a:rPr lang="en-US" sz="8000" dirty="0" smtClean="0"/>
              <a:t>episode. </a:t>
            </a:r>
            <a:r>
              <a:rPr lang="en-US" sz="8000" dirty="0"/>
              <a:t>Severe </a:t>
            </a:r>
            <a:r>
              <a:rPr lang="en-US" sz="8000" dirty="0" smtClean="0"/>
              <a:t>AR </a:t>
            </a:r>
            <a:r>
              <a:rPr lang="en-US" sz="8000" dirty="0"/>
              <a:t>or MR, however, does occur in approximately 10% of patients at first </a:t>
            </a:r>
            <a:r>
              <a:rPr lang="en-US" sz="8000" dirty="0" smtClean="0"/>
              <a:t>presentation.</a:t>
            </a:r>
            <a:endParaRPr lang="en-US" sz="8000" dirty="0"/>
          </a:p>
          <a:p>
            <a:pPr marL="0" indent="0" algn="l">
              <a:buNone/>
            </a:pPr>
            <a:endParaRPr lang="en-US" sz="8000" dirty="0" smtClean="0"/>
          </a:p>
          <a:p>
            <a:pPr algn="l">
              <a:buNone/>
            </a:pPr>
            <a:r>
              <a:rPr lang="en-US" sz="8000" dirty="0" smtClean="0"/>
              <a:t>Regurgitation of tricuspid </a:t>
            </a:r>
            <a:r>
              <a:rPr lang="en-US" sz="8000" dirty="0"/>
              <a:t>and pulmonary </a:t>
            </a:r>
            <a:r>
              <a:rPr lang="en-US" sz="8000" dirty="0" smtClean="0"/>
              <a:t>valve </a:t>
            </a:r>
            <a:r>
              <a:rPr lang="en-US" sz="8000" dirty="0"/>
              <a:t>is extremely rare without </a:t>
            </a:r>
            <a:r>
              <a:rPr lang="en-US" sz="8000" dirty="0" smtClean="0"/>
              <a:t>aortic </a:t>
            </a:r>
            <a:r>
              <a:rPr lang="en-US" sz="8000" dirty="0"/>
              <a:t>or mitral valve involvement </a:t>
            </a:r>
            <a:r>
              <a:rPr lang="en-US" sz="8000" dirty="0" smtClean="0"/>
              <a:t>. </a:t>
            </a:r>
            <a:r>
              <a:rPr lang="en-US" sz="8000" dirty="0"/>
              <a:t>For this reason, a diagnosis of </a:t>
            </a:r>
            <a:r>
              <a:rPr lang="en-US" sz="8000" dirty="0" err="1"/>
              <a:t>carditis</a:t>
            </a:r>
            <a:r>
              <a:rPr lang="en-US" sz="8000" dirty="0"/>
              <a:t> should not be based on right-sided regurgitation </a:t>
            </a:r>
            <a:r>
              <a:rPr lang="en-US" sz="8000" dirty="0" smtClean="0"/>
              <a:t>alone.</a:t>
            </a:r>
          </a:p>
          <a:p>
            <a:pPr algn="l">
              <a:buNone/>
            </a:pPr>
            <a:endParaRPr lang="en-US" sz="8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>
              <a:buNone/>
            </a:pPr>
            <a:endParaRPr lang="en-US" sz="8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l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27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en-US" dirty="0" err="1"/>
              <a:t>Carditis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l">
              <a:buNone/>
            </a:pPr>
            <a:r>
              <a:rPr lang="en-US" dirty="0"/>
              <a:t>Characteristic murmurs of acute </a:t>
            </a:r>
            <a:r>
              <a:rPr lang="en-US" dirty="0" err="1"/>
              <a:t>carditis</a:t>
            </a:r>
            <a:r>
              <a:rPr lang="en-US" dirty="0"/>
              <a:t> </a:t>
            </a:r>
            <a:r>
              <a:rPr lang="en-US" dirty="0" smtClean="0"/>
              <a:t>include:</a:t>
            </a:r>
          </a:p>
          <a:p>
            <a:pPr marL="137160" indent="0" algn="l">
              <a:buNone/>
            </a:pPr>
            <a:r>
              <a:rPr lang="en-US" dirty="0" smtClean="0"/>
              <a:t> - The </a:t>
            </a:r>
            <a:r>
              <a:rPr lang="en-US" dirty="0"/>
              <a:t>high-pitched, blowing, </a:t>
            </a:r>
            <a:r>
              <a:rPr lang="en-US" dirty="0" err="1"/>
              <a:t>holosystolic</a:t>
            </a:r>
            <a:r>
              <a:rPr lang="en-US" dirty="0"/>
              <a:t>, apical murmur of mitral </a:t>
            </a:r>
            <a:r>
              <a:rPr lang="en-US" dirty="0" smtClean="0"/>
              <a:t>regurgitation.</a:t>
            </a:r>
          </a:p>
          <a:p>
            <a:pPr marL="137160" indent="0" algn="l">
              <a:buNone/>
            </a:pPr>
            <a:r>
              <a:rPr lang="en-US" dirty="0" smtClean="0"/>
              <a:t>- The </a:t>
            </a:r>
            <a:r>
              <a:rPr lang="en-US" dirty="0"/>
              <a:t>low-pitched, apical, mid-diastolic, flow murmur (Carey-Coombs murmur</a:t>
            </a:r>
            <a:r>
              <a:rPr lang="en-US" dirty="0" smtClean="0"/>
              <a:t>).</a:t>
            </a:r>
          </a:p>
          <a:p>
            <a:pPr marL="137160" indent="0" algn="l">
              <a:buNone/>
            </a:pPr>
            <a:r>
              <a:rPr lang="en-US" dirty="0" smtClean="0"/>
              <a:t>- A </a:t>
            </a:r>
            <a:r>
              <a:rPr lang="en-US" dirty="0"/>
              <a:t>high-pitched,  diastolic murmur of aortic regurgitation heard at the aortic </a:t>
            </a:r>
            <a:r>
              <a:rPr lang="en-US" dirty="0" smtClean="0"/>
              <a:t>area.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19492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6993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800" dirty="0" smtClean="0"/>
              <a:t>Differential Diagnosis of </a:t>
            </a:r>
            <a:r>
              <a:rPr lang="en-US" sz="2800" dirty="0" err="1" smtClean="0"/>
              <a:t>Carditis</a:t>
            </a:r>
            <a:endParaRPr lang="en-US" sz="2800" dirty="0" smtClean="0">
              <a:solidFill>
                <a:srgbClr val="FFC000"/>
              </a:solidFill>
            </a:endParaRP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268760"/>
            <a:ext cx="8229352" cy="5039965"/>
          </a:xfrm>
        </p:spPr>
        <p:txBody>
          <a:bodyPr>
            <a:noAutofit/>
          </a:bodyPr>
          <a:lstStyle/>
          <a:p>
            <a:pPr algn="l" rtl="0" eaLnBrk="1" hangingPunct="1">
              <a:lnSpc>
                <a:spcPct val="80000"/>
              </a:lnSpc>
              <a:defRPr/>
            </a:pPr>
            <a:r>
              <a:rPr lang="en-US" altLang="ar-SA" sz="2400" b="1" dirty="0" smtClean="0"/>
              <a:t>Innocent murmurs:</a:t>
            </a:r>
          </a:p>
          <a:p>
            <a:pPr algn="l" rtl="0" eaLnBrk="1" hangingPunct="1">
              <a:lnSpc>
                <a:spcPct val="80000"/>
              </a:lnSpc>
              <a:buNone/>
              <a:defRPr/>
            </a:pPr>
            <a:r>
              <a:rPr lang="en-US" altLang="ar-SA" sz="2400" b="1" dirty="0" smtClean="0"/>
              <a:t>     </a:t>
            </a:r>
            <a:r>
              <a:rPr lang="en-US" altLang="ar-SA" sz="2400" dirty="0" smtClean="0"/>
              <a:t> Basal ejection systolic murmur. </a:t>
            </a:r>
          </a:p>
          <a:p>
            <a:pPr algn="l" rtl="0" eaLnBrk="1" hangingPunct="1">
              <a:lnSpc>
                <a:spcPct val="80000"/>
              </a:lnSpc>
              <a:buNone/>
              <a:defRPr/>
            </a:pPr>
            <a:r>
              <a:rPr lang="en-US" altLang="ar-SA" sz="2400" dirty="0" smtClean="0"/>
              <a:t>      Left parasternal systolic murmur (Still</a:t>
            </a:r>
            <a:r>
              <a:rPr lang="en-US" altLang="ar-SA" sz="2400" dirty="0" smtClean="0">
                <a:latin typeface="Arial"/>
              </a:rPr>
              <a:t>’</a:t>
            </a:r>
            <a:r>
              <a:rPr lang="en-US" altLang="ar-SA" sz="2400" dirty="0" smtClean="0"/>
              <a:t>s).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altLang="ar-SA" sz="2400" b="1" dirty="0" smtClean="0"/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altLang="ar-SA" sz="2400" b="1" dirty="0" smtClean="0"/>
              <a:t>Tachycardia associated with fever and anxiety</a:t>
            </a:r>
            <a:r>
              <a:rPr lang="en-US" altLang="ar-SA" sz="2400" dirty="0" smtClean="0"/>
              <a:t> may be misinterpreted as evidence of myocarditis.  measure sleeping pulse rate. 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altLang="ar-SA" sz="2400" dirty="0" smtClean="0"/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altLang="ar-SA" sz="2400" dirty="0" smtClean="0"/>
              <a:t>Infective Endocarditis.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altLang="ar-SA" sz="2400" dirty="0" smtClean="0"/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altLang="ar-SA" sz="2400" dirty="0" smtClean="0"/>
              <a:t>Collagen Disease .(SLE,KAWASAKI)</a:t>
            </a:r>
          </a:p>
          <a:p>
            <a:pPr algn="l" rtl="0" eaLnBrk="1" hangingPunct="1">
              <a:lnSpc>
                <a:spcPct val="80000"/>
              </a:lnSpc>
              <a:defRPr/>
            </a:pPr>
            <a:endParaRPr lang="en-US" altLang="ar-SA" sz="2400" dirty="0" smtClean="0"/>
          </a:p>
          <a:p>
            <a:pPr algn="l" rtl="0" eaLnBrk="1" hangingPunct="1">
              <a:lnSpc>
                <a:spcPct val="80000"/>
              </a:lnSpc>
              <a:defRPr/>
            </a:pPr>
            <a:r>
              <a:rPr lang="en-US" altLang="ar-SA" sz="2400" dirty="0" smtClean="0"/>
              <a:t>Viral  Myocarditis/Pericarditis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048584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Investigations 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1071546"/>
            <a:ext cx="8715436" cy="5237814"/>
          </a:xfrm>
        </p:spPr>
        <p:txBody>
          <a:bodyPr>
            <a:normAutofit fontScale="77500" lnSpcReduction="20000"/>
          </a:bodyPr>
          <a:lstStyle/>
          <a:p>
            <a:pPr marL="137160" indent="0" algn="l">
              <a:buNone/>
            </a:pPr>
            <a:endParaRPr lang="en-US" dirty="0" smtClean="0"/>
          </a:p>
          <a:p>
            <a:pPr marL="137160" indent="0" algn="l">
              <a:buNone/>
            </a:pPr>
            <a:r>
              <a:rPr lang="en-US" dirty="0" smtClean="0"/>
              <a:t>White </a:t>
            </a:r>
            <a:r>
              <a:rPr lang="en-US" dirty="0"/>
              <a:t>blood cell count</a:t>
            </a:r>
          </a:p>
          <a:p>
            <a:pPr marL="137160" indent="0" algn="l">
              <a:buNone/>
            </a:pPr>
            <a:r>
              <a:rPr lang="en-US" dirty="0"/>
              <a:t>Erythrocyte sedimentation rate (ESR)</a:t>
            </a:r>
          </a:p>
          <a:p>
            <a:pPr marL="137160" indent="0" algn="l">
              <a:buNone/>
            </a:pPr>
            <a:r>
              <a:rPr lang="en-US" dirty="0"/>
              <a:t>C-reactive protein (CRP)</a:t>
            </a:r>
          </a:p>
          <a:p>
            <a:pPr marL="137160" indent="0" algn="l">
              <a:buNone/>
            </a:pPr>
            <a:r>
              <a:rPr lang="en-US" dirty="0"/>
              <a:t>Blood cultures, if febrile</a:t>
            </a:r>
          </a:p>
          <a:p>
            <a:pPr marL="137160" indent="0" algn="l">
              <a:buNone/>
            </a:pPr>
            <a:r>
              <a:rPr lang="en-US" dirty="0"/>
              <a:t>Electrocardiogram (if prolonged P-R interval or other rhythm abnormality, repeat in 2 weeks and again at 2 months, if still </a:t>
            </a:r>
            <a:r>
              <a:rPr lang="en-US" dirty="0" smtClean="0"/>
              <a:t>abnormal.</a:t>
            </a:r>
          </a:p>
          <a:p>
            <a:pPr marL="137160" indent="0" algn="l">
              <a:buNone/>
            </a:pPr>
            <a:r>
              <a:rPr lang="en-US" dirty="0"/>
              <a:t>Twenty-four-hour ambulatory cardiac monitoring (</a:t>
            </a:r>
            <a:r>
              <a:rPr lang="en-US" dirty="0" err="1"/>
              <a:t>Holter</a:t>
            </a:r>
            <a:r>
              <a:rPr lang="en-US" dirty="0"/>
              <a:t>)</a:t>
            </a:r>
          </a:p>
          <a:p>
            <a:pPr marL="137160" indent="0" algn="l">
              <a:buNone/>
            </a:pPr>
            <a:r>
              <a:rPr lang="en-US" dirty="0"/>
              <a:t>Chest </a:t>
            </a:r>
            <a:r>
              <a:rPr lang="en-US" dirty="0" smtClean="0"/>
              <a:t>X-ray </a:t>
            </a:r>
            <a:endParaRPr lang="en-US" dirty="0"/>
          </a:p>
          <a:p>
            <a:pPr marL="137160" indent="0" algn="l">
              <a:buNone/>
            </a:pPr>
            <a:r>
              <a:rPr lang="en-US" dirty="0"/>
              <a:t>Echocardiogram (consider repeating after 1 month, if negative)</a:t>
            </a:r>
          </a:p>
          <a:p>
            <a:pPr marL="137160" indent="0" algn="l">
              <a:buNone/>
            </a:pPr>
            <a:endParaRPr lang="en-US" dirty="0" smtClean="0"/>
          </a:p>
          <a:p>
            <a:pPr marL="137160" indent="0" algn="l">
              <a:buNone/>
            </a:pPr>
            <a:r>
              <a:rPr lang="en-US" dirty="0" smtClean="0"/>
              <a:t>Throat </a:t>
            </a:r>
            <a:r>
              <a:rPr lang="en-US" dirty="0"/>
              <a:t>swab (preferably before giving antibiotics): culture for group A streptococcus</a:t>
            </a:r>
          </a:p>
          <a:p>
            <a:pPr marL="137160" indent="0" algn="l">
              <a:buNone/>
            </a:pPr>
            <a:r>
              <a:rPr lang="en-US" dirty="0" err="1"/>
              <a:t>Antistreptococcal</a:t>
            </a:r>
            <a:r>
              <a:rPr lang="en-US" dirty="0"/>
              <a:t> serology: both ASO and anti-</a:t>
            </a:r>
            <a:r>
              <a:rPr lang="en-US" dirty="0" err="1"/>
              <a:t>DNase</a:t>
            </a:r>
            <a:r>
              <a:rPr lang="en-US" dirty="0"/>
              <a:t> B </a:t>
            </a:r>
            <a:r>
              <a:rPr lang="en-US" dirty="0" err="1"/>
              <a:t>titres</a:t>
            </a:r>
            <a:r>
              <a:rPr lang="en-US" dirty="0"/>
              <a:t>, if available (repeat 10–14 days later if first test not confirmatory)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94290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en-US" sz="3100" dirty="0" smtClean="0"/>
              <a:t>Uses of Echocardiography in ARF</a:t>
            </a:r>
            <a:r>
              <a:rPr lang="en-US" dirty="0" smtClean="0"/>
              <a:t/>
            </a:r>
            <a:br>
              <a:rPr lang="en-US" dirty="0" smtClean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785794"/>
            <a:ext cx="8929718" cy="5523566"/>
          </a:xfrm>
        </p:spPr>
        <p:txBody>
          <a:bodyPr>
            <a:normAutofit fontScale="25000" lnSpcReduction="20000"/>
          </a:bodyPr>
          <a:lstStyle/>
          <a:p>
            <a:pPr algn="l">
              <a:buNone/>
            </a:pPr>
            <a:r>
              <a:rPr lang="en-US" sz="8000" dirty="0" err="1" smtClean="0"/>
              <a:t>Valvulitis</a:t>
            </a:r>
            <a:r>
              <a:rPr lang="en-US" sz="8000" dirty="0" smtClean="0"/>
              <a:t> :</a:t>
            </a:r>
          </a:p>
          <a:p>
            <a:pPr algn="l">
              <a:buFontTx/>
              <a:buChar char="-"/>
            </a:pPr>
            <a:r>
              <a:rPr lang="en-US" sz="8000" dirty="0" smtClean="0"/>
              <a:t>-Define the severity of mitral, aortic ,tricuspid regurgitation and mixed valve disease (mixed </a:t>
            </a:r>
            <a:r>
              <a:rPr lang="en-US" sz="8000" dirty="0" err="1" smtClean="0"/>
              <a:t>stenotic</a:t>
            </a:r>
            <a:r>
              <a:rPr lang="en-US" sz="8000" dirty="0" smtClean="0"/>
              <a:t> and </a:t>
            </a:r>
            <a:r>
              <a:rPr lang="en-US" sz="8000" dirty="0" err="1" smtClean="0"/>
              <a:t>regurgitan</a:t>
            </a:r>
            <a:r>
              <a:rPr lang="en-US" sz="8000" dirty="0" smtClean="0"/>
              <a:t>).</a:t>
            </a:r>
          </a:p>
          <a:p>
            <a:pPr algn="l">
              <a:buNone/>
            </a:pPr>
            <a:r>
              <a:rPr lang="en-US" sz="8000" dirty="0" smtClean="0"/>
              <a:t>-Identify subclinical evidence of rheumatic valve damage.</a:t>
            </a:r>
          </a:p>
          <a:p>
            <a:pPr algn="l">
              <a:buNone/>
            </a:pPr>
            <a:r>
              <a:rPr lang="en-US" sz="8000" dirty="0" smtClean="0"/>
              <a:t>-</a:t>
            </a:r>
            <a:r>
              <a:rPr lang="en-US" sz="8000" dirty="0" err="1" smtClean="0"/>
              <a:t>Visualise</a:t>
            </a:r>
            <a:r>
              <a:rPr lang="en-US" sz="8000" dirty="0" smtClean="0"/>
              <a:t> </a:t>
            </a:r>
            <a:r>
              <a:rPr lang="en-US" sz="8000" dirty="0" err="1"/>
              <a:t>valvular</a:t>
            </a:r>
            <a:r>
              <a:rPr lang="en-US" sz="8000" dirty="0"/>
              <a:t> anatomy and define mechanism of regurgitation (prolapse, flail leaflet, annular dilatation etc) </a:t>
            </a:r>
            <a:r>
              <a:rPr lang="en-US" sz="8000" dirty="0" smtClean="0"/>
              <a:t>.</a:t>
            </a:r>
          </a:p>
          <a:p>
            <a:pPr algn="l">
              <a:buNone/>
            </a:pPr>
            <a:endParaRPr lang="en-US" sz="8000" dirty="0" smtClean="0"/>
          </a:p>
          <a:p>
            <a:pPr algn="l">
              <a:buNone/>
            </a:pPr>
            <a:r>
              <a:rPr lang="en-US" sz="8000" dirty="0" err="1" smtClean="0"/>
              <a:t>Myocarditis</a:t>
            </a:r>
            <a:r>
              <a:rPr lang="en-US" sz="8000" dirty="0" smtClean="0"/>
              <a:t> </a:t>
            </a:r>
            <a:r>
              <a:rPr lang="en-US" sz="8000" dirty="0"/>
              <a:t>and congestive heart failure </a:t>
            </a:r>
            <a:r>
              <a:rPr lang="en-US" sz="8000" dirty="0" smtClean="0"/>
              <a:t>:   Assess LV size and function .</a:t>
            </a:r>
          </a:p>
          <a:p>
            <a:pPr algn="l">
              <a:buNone/>
            </a:pPr>
            <a:endParaRPr lang="en-US" sz="8000" dirty="0" smtClean="0"/>
          </a:p>
          <a:p>
            <a:pPr algn="l">
              <a:buNone/>
            </a:pPr>
            <a:r>
              <a:rPr lang="en-US" sz="8000" dirty="0" err="1" smtClean="0"/>
              <a:t>Pericarditis</a:t>
            </a:r>
            <a:r>
              <a:rPr lang="en-US" sz="8000" dirty="0" smtClean="0"/>
              <a:t> :  Confirm </a:t>
            </a:r>
            <a:r>
              <a:rPr lang="en-US" sz="8000" dirty="0"/>
              <a:t>the presence of a pericardial </a:t>
            </a:r>
            <a:r>
              <a:rPr lang="en-US" sz="8000" dirty="0" smtClean="0"/>
              <a:t>effusion.</a:t>
            </a:r>
            <a:endParaRPr lang="en-US" sz="8000" dirty="0"/>
          </a:p>
          <a:p>
            <a:pPr algn="l">
              <a:buNone/>
            </a:pPr>
            <a:endParaRPr lang="en-US" sz="8000" dirty="0" smtClean="0"/>
          </a:p>
          <a:p>
            <a:pPr algn="l">
              <a:buNone/>
            </a:pPr>
            <a:r>
              <a:rPr lang="en-US" sz="8000" dirty="0" smtClean="0"/>
              <a:t>-Identify </a:t>
            </a:r>
            <a:r>
              <a:rPr lang="en-US" sz="8000" dirty="0"/>
              <a:t>congenital heart disease, such as bicuspid aortic valve and congenital mitral valve anomalies, as the cause for a pathological </a:t>
            </a:r>
            <a:r>
              <a:rPr lang="en-US" sz="8000" dirty="0" smtClean="0"/>
              <a:t>murmur.</a:t>
            </a:r>
            <a:endParaRPr lang="en-US" sz="8000" dirty="0"/>
          </a:p>
          <a:p>
            <a:pPr algn="l">
              <a:buNone/>
            </a:pPr>
            <a:r>
              <a:rPr lang="en-US" sz="8000" dirty="0" smtClean="0"/>
              <a:t>Confirm </a:t>
            </a:r>
            <a:r>
              <a:rPr lang="en-US" sz="8000" dirty="0"/>
              <a:t>normal </a:t>
            </a:r>
            <a:r>
              <a:rPr lang="en-US" sz="8000" dirty="0" err="1"/>
              <a:t>valvular</a:t>
            </a:r>
            <a:r>
              <a:rPr lang="en-US" sz="8000" dirty="0"/>
              <a:t> function and morphology in the presence of </a:t>
            </a:r>
            <a:r>
              <a:rPr lang="en-US" sz="8000" dirty="0" smtClean="0"/>
              <a:t> innocent murmurs.</a:t>
            </a:r>
          </a:p>
          <a:p>
            <a:pPr algn="l">
              <a:buNone/>
            </a:pPr>
            <a:endParaRPr lang="en-US" sz="8000" dirty="0"/>
          </a:p>
          <a:p>
            <a:pPr marL="137160" indent="0" algn="l">
              <a:buNone/>
            </a:pPr>
            <a:endParaRPr lang="en-US" sz="4500" dirty="0" smtClean="0"/>
          </a:p>
          <a:p>
            <a:pPr marL="137160" indent="0" algn="l">
              <a:buNone/>
            </a:pPr>
            <a:endParaRPr lang="en-US" dirty="0" smtClean="0"/>
          </a:p>
          <a:p>
            <a:pPr algn="l">
              <a:buNone/>
            </a:pPr>
            <a:endParaRPr lang="en-US" dirty="0"/>
          </a:p>
          <a:p>
            <a:pPr algn="l"/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3249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980728"/>
            <a:ext cx="8856984" cy="5760640"/>
          </a:xfrm>
        </p:spPr>
        <p:txBody>
          <a:bodyPr>
            <a:normAutofit fontScale="32500" lnSpcReduction="20000"/>
          </a:bodyPr>
          <a:lstStyle/>
          <a:p>
            <a:pPr marL="0" indent="0" algn="l">
              <a:buNone/>
            </a:pPr>
            <a:r>
              <a:rPr lang="en-US" sz="11200" dirty="0" smtClean="0"/>
              <a:t>Acute </a:t>
            </a:r>
            <a:r>
              <a:rPr lang="en-US" sz="11200" dirty="0"/>
              <a:t>rheumatic fever </a:t>
            </a:r>
            <a:r>
              <a:rPr lang="en-US" sz="11200" dirty="0" smtClean="0"/>
              <a:t> </a:t>
            </a:r>
            <a:r>
              <a:rPr lang="en-US" sz="11200" dirty="0"/>
              <a:t>is an autoimmune inflammatory process that develops as a </a:t>
            </a:r>
            <a:r>
              <a:rPr lang="en-US" sz="11200" dirty="0" smtClean="0"/>
              <a:t>sequel </a:t>
            </a:r>
            <a:r>
              <a:rPr lang="en-US" sz="11200" dirty="0"/>
              <a:t>of streptococcal </a:t>
            </a:r>
            <a:r>
              <a:rPr lang="en-US" sz="11200" dirty="0" smtClean="0"/>
              <a:t>infection, with latent period of 2-3weeks</a:t>
            </a:r>
          </a:p>
          <a:p>
            <a:pPr marL="137160" indent="0" algn="l">
              <a:buNone/>
            </a:pPr>
            <a:r>
              <a:rPr lang="en-US" sz="11200" dirty="0"/>
              <a:t>It affects </a:t>
            </a:r>
            <a:r>
              <a:rPr lang="en-US" sz="11200" dirty="0" smtClean="0"/>
              <a:t>  </a:t>
            </a:r>
            <a:r>
              <a:rPr lang="en-US" sz="11200" dirty="0"/>
              <a:t>joints, </a:t>
            </a:r>
            <a:r>
              <a:rPr lang="en-US" sz="11200" dirty="0" smtClean="0"/>
              <a:t> </a:t>
            </a:r>
            <a:r>
              <a:rPr lang="en-US" sz="11200" dirty="0"/>
              <a:t>brain, </a:t>
            </a:r>
            <a:r>
              <a:rPr lang="en-US" sz="11200" dirty="0" smtClean="0"/>
              <a:t> </a:t>
            </a:r>
            <a:r>
              <a:rPr lang="en-US" sz="11200" dirty="0"/>
              <a:t>skin, and </a:t>
            </a:r>
            <a:r>
              <a:rPr lang="en-US" sz="11200" dirty="0" smtClean="0"/>
              <a:t> </a:t>
            </a:r>
            <a:r>
              <a:rPr lang="en-US" sz="11200" dirty="0"/>
              <a:t>heart. Only the effects on the heart can lead to permanent illness; chronic changes to the valves of the heart are referred to as rheumatic heart </a:t>
            </a:r>
            <a:r>
              <a:rPr lang="en-US" sz="11200" dirty="0" smtClean="0"/>
              <a:t>disease.</a:t>
            </a:r>
            <a:endParaRPr lang="en-US" sz="11200" u="sng" dirty="0" smtClean="0"/>
          </a:p>
          <a:p>
            <a:pPr marL="137160" indent="0" algn="l">
              <a:buNone/>
            </a:pPr>
            <a:endParaRPr lang="en-US" sz="11200" dirty="0"/>
          </a:p>
          <a:p>
            <a:pPr marL="137160" indent="0" algn="l">
              <a:buNone/>
            </a:pPr>
            <a:r>
              <a:rPr lang="ar-SA" sz="9600" dirty="0" smtClean="0">
                <a:solidFill>
                  <a:srgbClr val="002060"/>
                </a:solidFill>
              </a:rPr>
              <a:t> </a:t>
            </a:r>
            <a:endParaRPr lang="ar-SA" sz="9600" dirty="0"/>
          </a:p>
          <a:p>
            <a:pPr marL="137160" indent="0" algn="l">
              <a:buNone/>
            </a:pPr>
            <a:endParaRPr lang="en-US" sz="6000" dirty="0">
              <a:solidFill>
                <a:srgbClr val="002060"/>
              </a:solidFill>
            </a:endParaRPr>
          </a:p>
          <a:p>
            <a:pPr marL="137160" indent="0" algn="l">
              <a:buNone/>
            </a:pPr>
            <a:endParaRPr lang="en-US" dirty="0">
              <a:solidFill>
                <a:srgbClr val="002060"/>
              </a:solidFill>
            </a:endParaRPr>
          </a:p>
          <a:p>
            <a:pPr marL="0" indent="0" algn="l">
              <a:buNone/>
            </a:pPr>
            <a:r>
              <a:rPr lang="en-US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4959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sz="3200" dirty="0"/>
              <a:t>E</a:t>
            </a:r>
            <a:r>
              <a:rPr lang="en-US" sz="3200" b="1" dirty="0" smtClean="0"/>
              <a:t>ndocarditis</a:t>
            </a:r>
            <a:endParaRPr lang="ar-SA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96752"/>
            <a:ext cx="8856984" cy="4929411"/>
          </a:xfrm>
        </p:spPr>
        <p:txBody>
          <a:bodyPr>
            <a:normAutofit fontScale="62500" lnSpcReduction="20000"/>
          </a:bodyPr>
          <a:lstStyle/>
          <a:p>
            <a:pPr marL="0" indent="0" algn="l">
              <a:buNone/>
            </a:pPr>
            <a:r>
              <a:rPr lang="en-US" sz="4400" dirty="0" smtClean="0"/>
              <a:t> -</a:t>
            </a:r>
            <a:r>
              <a:rPr lang="en-US" sz="4400" dirty="0" err="1" smtClean="0"/>
              <a:t>Valvulitis</a:t>
            </a:r>
            <a:r>
              <a:rPr lang="en-US" sz="4400" dirty="0" smtClean="0"/>
              <a:t> is established by </a:t>
            </a:r>
            <a:r>
              <a:rPr lang="en-US" sz="4400" dirty="0" err="1" smtClean="0"/>
              <a:t>auscultatory</a:t>
            </a:r>
            <a:r>
              <a:rPr lang="en-US" sz="4400" dirty="0" smtClean="0"/>
              <a:t> findings and echocardiographic  evidence </a:t>
            </a:r>
            <a:r>
              <a:rPr lang="en-US" sz="4400" dirty="0"/>
              <a:t>of mitral or aortic regurgitation </a:t>
            </a:r>
            <a:r>
              <a:rPr lang="ar-SA" sz="4400" dirty="0" smtClean="0"/>
              <a:t> </a:t>
            </a:r>
            <a:r>
              <a:rPr lang="en-US" sz="4400" dirty="0" smtClean="0"/>
              <a:t> </a:t>
            </a:r>
          </a:p>
          <a:p>
            <a:pPr marL="0" indent="0" algn="l">
              <a:buNone/>
            </a:pPr>
            <a:endParaRPr lang="en-US" sz="4400" dirty="0" smtClean="0"/>
          </a:p>
          <a:p>
            <a:pPr marL="0" indent="0" algn="l">
              <a:buNone/>
            </a:pPr>
            <a:r>
              <a:rPr lang="en-US" sz="4400" dirty="0" smtClean="0"/>
              <a:t> -</a:t>
            </a:r>
            <a:r>
              <a:rPr lang="en-US" sz="4400" dirty="0" err="1" smtClean="0"/>
              <a:t>Valvular</a:t>
            </a:r>
            <a:r>
              <a:rPr lang="en-US" sz="4400" dirty="0" smtClean="0"/>
              <a:t> </a:t>
            </a:r>
            <a:r>
              <a:rPr lang="en-US" sz="4400" dirty="0"/>
              <a:t>regurgitation is sometimes inaudible </a:t>
            </a:r>
            <a:r>
              <a:rPr lang="en-US" sz="4400" dirty="0" smtClean="0"/>
              <a:t>.</a:t>
            </a:r>
            <a:r>
              <a:rPr lang="en-US" sz="4400" dirty="0"/>
              <a:t> However, Doppler identification of mitral and/or aortic regurgitation alone is </a:t>
            </a:r>
            <a:r>
              <a:rPr lang="en-US" sz="4400" dirty="0" smtClean="0"/>
              <a:t>not </a:t>
            </a:r>
            <a:r>
              <a:rPr lang="en-US" sz="4400" dirty="0"/>
              <a:t>diagnostic of rheumatic </a:t>
            </a:r>
            <a:r>
              <a:rPr lang="en-US" sz="4400" dirty="0" err="1" smtClean="0"/>
              <a:t>valvulitis</a:t>
            </a:r>
            <a:r>
              <a:rPr lang="en-US" sz="4400" dirty="0" smtClean="0"/>
              <a:t>.</a:t>
            </a:r>
          </a:p>
          <a:p>
            <a:pPr marL="0" indent="0" algn="l">
              <a:buNone/>
            </a:pPr>
            <a:endParaRPr lang="en-US" sz="4400" dirty="0" smtClean="0"/>
          </a:p>
          <a:p>
            <a:pPr marL="571500" indent="-571500" algn="l">
              <a:buFontTx/>
              <a:buChar char="-"/>
            </a:pPr>
            <a:r>
              <a:rPr lang="en-US" sz="4400" dirty="0" smtClean="0"/>
              <a:t>- Documentation </a:t>
            </a:r>
            <a:r>
              <a:rPr lang="en-US" sz="4400" dirty="0"/>
              <a:t>of persistent abnormalities, involvement of multiple valves, and disease progression may improve the specificity of abnormal echocardiographic </a:t>
            </a:r>
            <a:r>
              <a:rPr lang="en-US" sz="4400" dirty="0" smtClean="0"/>
              <a:t>finding.</a:t>
            </a:r>
          </a:p>
          <a:p>
            <a:pPr marL="571500" indent="-571500" algn="l">
              <a:buFontTx/>
              <a:buChar char="-"/>
            </a:pPr>
            <a:endParaRPr lang="en-US" sz="4000" dirty="0"/>
          </a:p>
          <a:p>
            <a:pPr marL="571500" indent="-571500" algn="l">
              <a:buFontTx/>
              <a:buChar char="-"/>
            </a:pPr>
            <a:endParaRPr lang="en-US" sz="4000" dirty="0" smtClean="0"/>
          </a:p>
        </p:txBody>
      </p:sp>
    </p:spTree>
    <p:extLst>
      <p:ext uri="{BB962C8B-B14F-4D97-AF65-F5344CB8AC3E}">
        <p14:creationId xmlns:p14="http://schemas.microsoft.com/office/powerpoint/2010/main" val="2631802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857232"/>
            <a:ext cx="8352928" cy="5069160"/>
          </a:xfrm>
        </p:spPr>
      </p:pic>
    </p:spTree>
    <p:extLst>
      <p:ext uri="{BB962C8B-B14F-4D97-AF65-F5344CB8AC3E}">
        <p14:creationId xmlns:p14="http://schemas.microsoft.com/office/powerpoint/2010/main" val="288647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en-US" altLang="ar-SA" sz="2400" dirty="0" err="1" smtClean="0"/>
              <a:t>Myocarditis</a:t>
            </a:r>
            <a:r>
              <a:rPr lang="en-US" altLang="ar-SA" sz="2400" dirty="0" smtClean="0"/>
              <a:t> &amp; </a:t>
            </a:r>
            <a:r>
              <a:rPr lang="en-US" altLang="ar-SA" sz="2400" dirty="0" err="1" smtClean="0"/>
              <a:t>pericarditis</a:t>
            </a:r>
            <a:endParaRPr lang="ar-SA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282" y="980728"/>
            <a:ext cx="8750206" cy="5616624"/>
          </a:xfrm>
        </p:spPr>
        <p:txBody>
          <a:bodyPr>
            <a:normAutofit fontScale="25000" lnSpcReduction="20000"/>
          </a:bodyPr>
          <a:lstStyle/>
          <a:p>
            <a:pPr algn="l" rtl="0">
              <a:lnSpc>
                <a:spcPct val="80000"/>
              </a:lnSpc>
              <a:buNone/>
              <a:defRPr/>
            </a:pPr>
            <a:endParaRPr lang="en-US" altLang="ar-SA" sz="9600" dirty="0" smtClean="0"/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altLang="ar-SA" sz="9600" dirty="0" smtClean="0"/>
              <a:t>Cardiomegaly, CHF : </a:t>
            </a:r>
            <a:r>
              <a:rPr lang="en-US" sz="9600" dirty="0" smtClean="0"/>
              <a:t>signs </a:t>
            </a:r>
            <a:r>
              <a:rPr lang="en-US" sz="9600" dirty="0"/>
              <a:t>and symptoms of heart </a:t>
            </a:r>
            <a:r>
              <a:rPr lang="en-US" sz="9600" dirty="0" smtClean="0"/>
              <a:t>failure</a:t>
            </a:r>
          </a:p>
          <a:p>
            <a:pPr marL="0" indent="0" algn="l">
              <a:buNone/>
            </a:pPr>
            <a:r>
              <a:rPr lang="en-US" sz="9600" dirty="0" smtClean="0"/>
              <a:t>  </a:t>
            </a:r>
          </a:p>
          <a:p>
            <a:pPr marL="0" indent="0" algn="l">
              <a:buNone/>
            </a:pPr>
            <a:r>
              <a:rPr lang="en-US" sz="9600" dirty="0" smtClean="0"/>
              <a:t>  </a:t>
            </a:r>
            <a:r>
              <a:rPr lang="en-US" sz="9600" dirty="0" err="1" smtClean="0"/>
              <a:t>Pericarditis</a:t>
            </a:r>
            <a:r>
              <a:rPr lang="en-US" sz="9600" dirty="0" smtClean="0"/>
              <a:t> :               pericardial friction rub and effusion .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altLang="ar-SA" sz="9600" dirty="0" smtClean="0"/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altLang="ar-SA" sz="9600" dirty="0" smtClean="0"/>
              <a:t>Tachycardia: </a:t>
            </a:r>
            <a:r>
              <a:rPr lang="en-US" sz="9600" dirty="0"/>
              <a:t>Supraventricular and ventricular </a:t>
            </a:r>
            <a:r>
              <a:rPr lang="en-US" sz="9600" dirty="0" smtClean="0"/>
              <a:t>arrhythmias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sz="9600" dirty="0" smtClean="0"/>
              <a:t> </a:t>
            </a:r>
            <a:r>
              <a:rPr lang="en-US" sz="9600" dirty="0"/>
              <a:t>and </a:t>
            </a:r>
            <a:r>
              <a:rPr lang="en-US" sz="9600" dirty="0" smtClean="0"/>
              <a:t>complete </a:t>
            </a:r>
            <a:r>
              <a:rPr lang="en-US" sz="9600" dirty="0"/>
              <a:t>heart </a:t>
            </a:r>
            <a:r>
              <a:rPr lang="en-US" sz="9600" dirty="0" smtClean="0"/>
              <a:t>block </a:t>
            </a:r>
            <a:r>
              <a:rPr lang="en-US" sz="9600" dirty="0"/>
              <a:t>may be present </a:t>
            </a:r>
            <a:r>
              <a:rPr lang="en-US" sz="9600" dirty="0" smtClean="0"/>
              <a:t>.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sz="9600" dirty="0" smtClean="0"/>
          </a:p>
          <a:p>
            <a:pPr marL="0" indent="0" algn="l">
              <a:buNone/>
            </a:pPr>
            <a:r>
              <a:rPr lang="en-US" sz="9600" dirty="0" smtClean="0"/>
              <a:t>   </a:t>
            </a:r>
            <a:r>
              <a:rPr lang="en-US" sz="9600" dirty="0" err="1" smtClean="0"/>
              <a:t>Myocarditis</a:t>
            </a:r>
            <a:r>
              <a:rPr lang="en-US" sz="9600" dirty="0" smtClean="0"/>
              <a:t> </a:t>
            </a:r>
            <a:r>
              <a:rPr lang="en-US" sz="9600" dirty="0"/>
              <a:t>: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sz="9600" dirty="0" smtClean="0">
                <a:latin typeface="Bookman Old Style" pitchFamily="18" charset="0"/>
              </a:rPr>
              <a:t> </a:t>
            </a:r>
            <a:r>
              <a:rPr lang="en-US" sz="9600" dirty="0" err="1" smtClean="0">
                <a:latin typeface="Bookman Old Style" pitchFamily="18" charset="0"/>
              </a:rPr>
              <a:t>Myocarditis</a:t>
            </a:r>
            <a:r>
              <a:rPr lang="en-US" sz="9600" dirty="0" smtClean="0">
                <a:latin typeface="Bookman Old Style" pitchFamily="18" charset="0"/>
              </a:rPr>
              <a:t> </a:t>
            </a:r>
            <a:r>
              <a:rPr lang="en-US" sz="9600" dirty="0">
                <a:latin typeface="Bookman Old Style" pitchFamily="18" charset="0"/>
              </a:rPr>
              <a:t>(alone) in the absence of </a:t>
            </a:r>
            <a:r>
              <a:rPr lang="en-US" sz="9600" dirty="0" err="1">
                <a:latin typeface="Bookman Old Style" pitchFamily="18" charset="0"/>
              </a:rPr>
              <a:t>valvulitis</a:t>
            </a:r>
            <a:r>
              <a:rPr lang="en-US" sz="9600" dirty="0">
                <a:latin typeface="Bookman Old Style" pitchFamily="18" charset="0"/>
              </a:rPr>
              <a:t> </a:t>
            </a:r>
            <a:r>
              <a:rPr lang="en-US" sz="9600" dirty="0" smtClean="0">
                <a:latin typeface="Bookman Old Style" pitchFamily="18" charset="0"/>
              </a:rPr>
              <a:t>is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sz="9600" dirty="0" smtClean="0">
                <a:latin typeface="Bookman Old Style" pitchFamily="18" charset="0"/>
              </a:rPr>
              <a:t> </a:t>
            </a:r>
            <a:r>
              <a:rPr lang="en-US" sz="9600" dirty="0">
                <a:latin typeface="Bookman Old Style" pitchFamily="18" charset="0"/>
              </a:rPr>
              <a:t>unlikely to be </a:t>
            </a:r>
            <a:r>
              <a:rPr lang="en-US" sz="9600" dirty="0" smtClean="0">
                <a:latin typeface="Bookman Old Style" pitchFamily="18" charset="0"/>
              </a:rPr>
              <a:t>of </a:t>
            </a:r>
            <a:r>
              <a:rPr lang="en-US" sz="9600" dirty="0">
                <a:latin typeface="Bookman Old Style" pitchFamily="18" charset="0"/>
              </a:rPr>
              <a:t>rheumatic </a:t>
            </a:r>
            <a:r>
              <a:rPr lang="en-US" sz="9600" dirty="0" smtClean="0">
                <a:latin typeface="Bookman Old Style" pitchFamily="18" charset="0"/>
              </a:rPr>
              <a:t>origin.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sz="9600" dirty="0" smtClean="0"/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sz="9600" dirty="0" smtClean="0"/>
              <a:t> Echo </a:t>
            </a:r>
            <a:r>
              <a:rPr lang="en-US" sz="9600" dirty="0"/>
              <a:t>abnormalities or cardiac troponin I </a:t>
            </a:r>
            <a:r>
              <a:rPr lang="en-US" sz="9600" dirty="0" smtClean="0"/>
              <a:t> level  did not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sz="9600" dirty="0" smtClean="0"/>
              <a:t> suggest </a:t>
            </a:r>
            <a:r>
              <a:rPr lang="en-US" sz="9600" dirty="0"/>
              <a:t>significant myocardial involvement during </a:t>
            </a:r>
            <a:r>
              <a:rPr lang="en-US" sz="9600" dirty="0" smtClean="0"/>
              <a:t>acute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sz="9600" dirty="0" smtClean="0"/>
              <a:t> rheumatic fever.</a:t>
            </a:r>
          </a:p>
          <a:p>
            <a:pPr algn="l" rtl="0">
              <a:lnSpc>
                <a:spcPct val="80000"/>
              </a:lnSpc>
              <a:buNone/>
              <a:defRPr/>
            </a:pPr>
            <a:r>
              <a:rPr lang="en-US" sz="9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</a:p>
          <a:p>
            <a:pPr algn="l" rtl="0">
              <a:lnSpc>
                <a:spcPct val="80000"/>
              </a:lnSpc>
              <a:buNone/>
              <a:defRPr/>
            </a:pPr>
            <a:endParaRPr lang="en-US" sz="6000" dirty="0"/>
          </a:p>
          <a:p>
            <a:pPr marL="0" indent="0" algn="l">
              <a:buNone/>
            </a:pPr>
            <a:r>
              <a:rPr lang="en-US" dirty="0" smtClean="0"/>
              <a:t>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93621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Heart Rhythm in acute rheumatic fever </a:t>
            </a:r>
            <a:endParaRPr lang="ar-SA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l">
              <a:buNone/>
            </a:pPr>
            <a:r>
              <a:rPr lang="en-US" dirty="0"/>
              <a:t>- </a:t>
            </a:r>
            <a:r>
              <a:rPr lang="en-US" dirty="0" smtClean="0"/>
              <a:t>Sinus tachycardia. </a:t>
            </a:r>
          </a:p>
          <a:p>
            <a:pPr algn="l">
              <a:buFontTx/>
              <a:buChar char="-"/>
            </a:pPr>
            <a:r>
              <a:rPr lang="en-US" dirty="0" smtClean="0"/>
              <a:t>-Prolonged </a:t>
            </a:r>
            <a:r>
              <a:rPr lang="en-US" dirty="0"/>
              <a:t>PR and QT </a:t>
            </a:r>
            <a:r>
              <a:rPr lang="en-US" dirty="0" smtClean="0"/>
              <a:t>interval.</a:t>
            </a:r>
          </a:p>
          <a:p>
            <a:pPr algn="l">
              <a:buFontTx/>
              <a:buChar char="-"/>
            </a:pPr>
            <a:r>
              <a:rPr lang="en-US" dirty="0"/>
              <a:t>- </a:t>
            </a:r>
            <a:r>
              <a:rPr lang="en-US" dirty="0" smtClean="0"/>
              <a:t>Ventricular </a:t>
            </a:r>
            <a:r>
              <a:rPr lang="en-US" dirty="0"/>
              <a:t>premature beats, atrial premature </a:t>
            </a:r>
            <a:r>
              <a:rPr lang="en-US" dirty="0" smtClean="0"/>
              <a:t>beats.</a:t>
            </a:r>
          </a:p>
          <a:p>
            <a:pPr algn="l">
              <a:buFontTx/>
              <a:buChar char="-"/>
            </a:pPr>
            <a:r>
              <a:rPr lang="en-US" dirty="0"/>
              <a:t>- </a:t>
            </a:r>
            <a:r>
              <a:rPr lang="en-US" dirty="0" err="1" smtClean="0"/>
              <a:t>Supraventricular</a:t>
            </a:r>
            <a:r>
              <a:rPr lang="en-US" dirty="0" smtClean="0"/>
              <a:t> </a:t>
            </a:r>
            <a:r>
              <a:rPr lang="en-US" dirty="0"/>
              <a:t>tachycardia, and ventricular tachycardia </a:t>
            </a:r>
            <a:r>
              <a:rPr lang="en-US" dirty="0" smtClean="0"/>
              <a:t>.</a:t>
            </a:r>
          </a:p>
          <a:p>
            <a:pPr algn="l">
              <a:buFontTx/>
              <a:buChar char="-"/>
            </a:pPr>
            <a:r>
              <a:rPr lang="en-US" dirty="0" smtClean="0"/>
              <a:t>-</a:t>
            </a:r>
            <a:r>
              <a:rPr lang="en-US" dirty="0"/>
              <a:t> </a:t>
            </a:r>
            <a:r>
              <a:rPr lang="en-US" dirty="0" smtClean="0"/>
              <a:t>Nodal rhythm.</a:t>
            </a:r>
          </a:p>
          <a:p>
            <a:pPr algn="l">
              <a:buFontTx/>
              <a:buChar char="-"/>
            </a:pPr>
            <a:r>
              <a:rPr lang="en-US" dirty="0" smtClean="0"/>
              <a:t>- QT and P-wave dispersion.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22711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/>
          </a:bodyPr>
          <a:lstStyle/>
          <a:p>
            <a:r>
              <a:rPr lang="en-US" sz="2800" dirty="0" smtClean="0"/>
              <a:t>Heart Rhythm in acute rheumatic fever </a:t>
            </a:r>
            <a:endParaRPr lang="ar-SA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596" y="1142984"/>
            <a:ext cx="8258204" cy="5166376"/>
          </a:xfrm>
        </p:spPr>
        <p:txBody>
          <a:bodyPr>
            <a:normAutofit/>
          </a:bodyPr>
          <a:lstStyle/>
          <a:p>
            <a:pPr marL="137160" indent="0" algn="l">
              <a:buNone/>
            </a:pPr>
            <a:r>
              <a:rPr lang="en-US" dirty="0" smtClean="0"/>
              <a:t>- First-degree </a:t>
            </a:r>
            <a:r>
              <a:rPr lang="en-US" dirty="0"/>
              <a:t>heart block sometimes leads to a </a:t>
            </a:r>
            <a:r>
              <a:rPr lang="en-US" dirty="0" err="1"/>
              <a:t>junctional</a:t>
            </a:r>
            <a:r>
              <a:rPr lang="en-US" dirty="0"/>
              <a:t> rhythm, usually with a heart rate similar to the sinus rate</a:t>
            </a:r>
            <a:r>
              <a:rPr lang="en-US" dirty="0" smtClean="0"/>
              <a:t>.</a:t>
            </a:r>
          </a:p>
          <a:p>
            <a:pPr marL="137160" indent="0" algn="l">
              <a:buNone/>
            </a:pPr>
            <a:r>
              <a:rPr lang="en-US" dirty="0" smtClean="0"/>
              <a:t>- </a:t>
            </a:r>
            <a:r>
              <a:rPr lang="en-US" dirty="0"/>
              <a:t>Second-degree, and even complete block, are less common but can occur. </a:t>
            </a:r>
            <a:endParaRPr lang="en-US" dirty="0" smtClean="0"/>
          </a:p>
          <a:p>
            <a:pPr marL="137160" indent="0" algn="l">
              <a:buNone/>
            </a:pPr>
            <a:endParaRPr lang="en-US" dirty="0" smtClean="0"/>
          </a:p>
          <a:p>
            <a:pPr marL="137160" indent="0" algn="l">
              <a:buNone/>
            </a:pPr>
            <a:r>
              <a:rPr lang="en-US" dirty="0" smtClean="0"/>
              <a:t>-In a study of </a:t>
            </a:r>
            <a:r>
              <a:rPr lang="en-US" dirty="0"/>
              <a:t>acute rheumatic fever in the </a:t>
            </a:r>
            <a:r>
              <a:rPr lang="en-US" dirty="0" smtClean="0"/>
              <a:t>Turkey, </a:t>
            </a:r>
            <a:r>
              <a:rPr lang="en-US" dirty="0"/>
              <a:t>32% of patients had abnormal </a:t>
            </a:r>
            <a:r>
              <a:rPr lang="en-US" dirty="0" err="1"/>
              <a:t>atrioventricular</a:t>
            </a:r>
            <a:r>
              <a:rPr lang="en-US" dirty="0"/>
              <a:t> conduction, usually a prolonged PR interval</a:t>
            </a:r>
            <a:r>
              <a:rPr lang="en-US" dirty="0" smtClean="0"/>
              <a:t>.</a:t>
            </a:r>
          </a:p>
          <a:p>
            <a:pPr marL="137160" indent="0" algn="l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3509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ECG</a:t>
            </a:r>
            <a:endParaRPr lang="ar-SA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670" y="0"/>
            <a:ext cx="5040560" cy="6858000"/>
          </a:xfrm>
        </p:spPr>
      </p:pic>
    </p:spTree>
    <p:extLst>
      <p:ext uri="{BB962C8B-B14F-4D97-AF65-F5344CB8AC3E}">
        <p14:creationId xmlns:p14="http://schemas.microsoft.com/office/powerpoint/2010/main" val="1723136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69937"/>
          </a:xfrm>
        </p:spPr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7651" name="Picture 4" descr="fig04a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188" y="549275"/>
            <a:ext cx="7345362" cy="55006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323850" y="6237288"/>
            <a:ext cx="799306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en-US" b="1">
                <a:solidFill>
                  <a:prstClr val="white"/>
                </a:solidFill>
              </a:rPr>
              <a:t>Chest radiograph of an 8 year old patient with acute carditis before treatment</a:t>
            </a:r>
            <a:r>
              <a:rPr lang="en-US">
                <a:solidFill>
                  <a:prstClr val="white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33386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769937"/>
          </a:xfrm>
        </p:spPr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28675" name="Picture 4" descr="fig04b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333375"/>
            <a:ext cx="7272338" cy="57038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676" name="Text Box 7"/>
          <p:cNvSpPr txBox="1">
            <a:spLocks noChangeArrowheads="1"/>
          </p:cNvSpPr>
          <p:nvPr/>
        </p:nvSpPr>
        <p:spPr bwMode="auto">
          <a:xfrm>
            <a:off x="611188" y="6308725"/>
            <a:ext cx="6553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cs typeface="Arial" pitchFamily="34" charset="0"/>
              </a:defRPr>
            </a:lvl9pPr>
          </a:lstStyle>
          <a:p>
            <a:pPr algn="l" rtl="0" eaLnBrk="1" hangingPunct="1">
              <a:spcBef>
                <a:spcPct val="50000"/>
              </a:spcBef>
            </a:pPr>
            <a:r>
              <a:rPr lang="en-US">
                <a:solidFill>
                  <a:prstClr val="white"/>
                </a:solidFill>
              </a:rPr>
              <a:t>Same patient after 4 weeks </a:t>
            </a:r>
          </a:p>
        </p:txBody>
      </p:sp>
    </p:spTree>
    <p:extLst>
      <p:ext uri="{BB962C8B-B14F-4D97-AF65-F5344CB8AC3E}">
        <p14:creationId xmlns:p14="http://schemas.microsoft.com/office/powerpoint/2010/main" val="2728304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7772400" cy="1143000"/>
          </a:xfrm>
        </p:spPr>
        <p:txBody>
          <a:bodyPr/>
          <a:lstStyle/>
          <a:p>
            <a:r>
              <a:rPr lang="en-US"/>
              <a:t>Rheumatic fever-prognosis</a:t>
            </a:r>
          </a:p>
        </p:txBody>
      </p:sp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304800" y="1219200"/>
            <a:ext cx="8839200" cy="507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endParaRPr lang="en-US" sz="2800" dirty="0" smtClean="0">
              <a:solidFill>
                <a:prstClr val="white">
                  <a:lumMod val="95000"/>
                </a:prstClr>
              </a:solidFill>
            </a:endParaRPr>
          </a:p>
          <a:p>
            <a:pPr algn="l"/>
            <a:r>
              <a:rPr lang="en-US" sz="2800" dirty="0" smtClean="0">
                <a:solidFill>
                  <a:prstClr val="white">
                    <a:lumMod val="95000"/>
                  </a:prstClr>
                </a:solidFill>
              </a:rPr>
              <a:t>- </a:t>
            </a:r>
            <a:r>
              <a:rPr lang="en-US" sz="2400" dirty="0" smtClean="0">
                <a:solidFill>
                  <a:prstClr val="white">
                    <a:lumMod val="95000"/>
                  </a:prstClr>
                </a:solidFill>
              </a:rPr>
              <a:t>Prognosis </a:t>
            </a:r>
            <a:r>
              <a:rPr lang="en-US" sz="2400" dirty="0">
                <a:solidFill>
                  <a:prstClr val="white">
                    <a:lumMod val="95000"/>
                  </a:prstClr>
                </a:solidFill>
              </a:rPr>
              <a:t>is good if recurrence is prevented by continuous antibiotic prophylaxis- particularly if no </a:t>
            </a:r>
            <a:r>
              <a:rPr lang="en-US" sz="2400" dirty="0" err="1" smtClean="0">
                <a:solidFill>
                  <a:prstClr val="white">
                    <a:lumMod val="95000"/>
                  </a:prstClr>
                </a:solidFill>
              </a:rPr>
              <a:t>carditis</a:t>
            </a:r>
            <a:r>
              <a:rPr lang="en-US" sz="2400" dirty="0" smtClean="0">
                <a:solidFill>
                  <a:prstClr val="white">
                    <a:lumMod val="95000"/>
                  </a:prstClr>
                </a:solidFill>
              </a:rPr>
              <a:t> </a:t>
            </a:r>
            <a:r>
              <a:rPr lang="en-US" sz="2400" dirty="0">
                <a:solidFill>
                  <a:prstClr val="white">
                    <a:lumMod val="95000"/>
                  </a:prstClr>
                </a:solidFill>
              </a:rPr>
              <a:t>in the initial </a:t>
            </a:r>
            <a:r>
              <a:rPr lang="en-US" sz="2400" dirty="0" smtClean="0">
                <a:solidFill>
                  <a:prstClr val="white">
                    <a:lumMod val="95000"/>
                  </a:prstClr>
                </a:solidFill>
              </a:rPr>
              <a:t>attack .</a:t>
            </a:r>
            <a:r>
              <a:rPr lang="en-US" sz="2400" dirty="0">
                <a:solidFill>
                  <a:prstClr val="white"/>
                </a:solidFill>
              </a:rPr>
              <a:t> </a:t>
            </a:r>
            <a:endParaRPr lang="en-US" sz="2400" dirty="0" smtClean="0">
              <a:solidFill>
                <a:prstClr val="white"/>
              </a:solidFill>
            </a:endParaRPr>
          </a:p>
          <a:p>
            <a:pPr algn="l"/>
            <a:r>
              <a:rPr lang="en-US" sz="2400" dirty="0" smtClean="0">
                <a:solidFill>
                  <a:prstClr val="white"/>
                </a:solidFill>
              </a:rPr>
              <a:t>- Complete </a:t>
            </a:r>
            <a:r>
              <a:rPr lang="en-US" sz="2400" dirty="0">
                <a:solidFill>
                  <a:prstClr val="white"/>
                </a:solidFill>
              </a:rPr>
              <a:t>echo resolution of mild clinical </a:t>
            </a:r>
            <a:r>
              <a:rPr lang="en-US" sz="2400" dirty="0" err="1">
                <a:solidFill>
                  <a:prstClr val="white"/>
                </a:solidFill>
              </a:rPr>
              <a:t>carditis</a:t>
            </a:r>
            <a:r>
              <a:rPr lang="en-US" sz="2400" dirty="0">
                <a:solidFill>
                  <a:prstClr val="white"/>
                </a:solidFill>
              </a:rPr>
              <a:t> can be expected within 5 years in two-thirds of patients with high levels of compliance on secondary </a:t>
            </a:r>
            <a:r>
              <a:rPr lang="en-US" sz="2400" dirty="0" smtClean="0">
                <a:solidFill>
                  <a:prstClr val="white"/>
                </a:solidFill>
              </a:rPr>
              <a:t>prophylaxis.</a:t>
            </a:r>
            <a:endParaRPr lang="ar-SA" sz="2400" dirty="0">
              <a:solidFill>
                <a:prstClr val="white"/>
              </a:solidFill>
            </a:endParaRPr>
          </a:p>
          <a:p>
            <a:pPr marL="457200" indent="-457200" algn="l">
              <a:buFontTx/>
              <a:buChar char="-"/>
            </a:pPr>
            <a:r>
              <a:rPr lang="en-US" sz="2400" dirty="0" smtClean="0">
                <a:solidFill>
                  <a:prstClr val="white">
                    <a:lumMod val="95000"/>
                  </a:prstClr>
                </a:solidFill>
              </a:rPr>
              <a:t>- If </a:t>
            </a:r>
            <a:r>
              <a:rPr lang="en-US" sz="2400" dirty="0" err="1">
                <a:solidFill>
                  <a:prstClr val="white">
                    <a:lumMod val="95000"/>
                  </a:prstClr>
                </a:solidFill>
              </a:rPr>
              <a:t>carditis</a:t>
            </a:r>
            <a:r>
              <a:rPr lang="en-US" sz="2400" dirty="0">
                <a:solidFill>
                  <a:prstClr val="white">
                    <a:lumMod val="95000"/>
                  </a:prstClr>
                </a:solidFill>
              </a:rPr>
              <a:t>, half of them can develop chronic rheumatic heart disease. Recurrence following streptococcal sore throat is high in patience with </a:t>
            </a:r>
            <a:r>
              <a:rPr lang="en-US" sz="2400" dirty="0" smtClean="0">
                <a:solidFill>
                  <a:prstClr val="white">
                    <a:lumMod val="95000"/>
                  </a:prstClr>
                </a:solidFill>
              </a:rPr>
              <a:t>previous </a:t>
            </a:r>
            <a:r>
              <a:rPr lang="en-US" sz="2400" dirty="0" err="1" smtClean="0">
                <a:solidFill>
                  <a:prstClr val="white">
                    <a:lumMod val="95000"/>
                  </a:prstClr>
                </a:solidFill>
              </a:rPr>
              <a:t>carditis</a:t>
            </a:r>
            <a:r>
              <a:rPr lang="en-US" sz="2400" dirty="0" smtClean="0">
                <a:solidFill>
                  <a:prstClr val="white">
                    <a:lumMod val="95000"/>
                  </a:prstClr>
                </a:solidFill>
              </a:rPr>
              <a:t>.</a:t>
            </a:r>
          </a:p>
          <a:p>
            <a:pPr marL="457200" indent="-457200" algn="l">
              <a:buFontTx/>
              <a:buChar char="-"/>
            </a:pPr>
            <a:endParaRPr lang="en-US" sz="2400" dirty="0" smtClean="0">
              <a:solidFill>
                <a:prstClr val="white">
                  <a:lumMod val="95000"/>
                </a:prstClr>
              </a:solidFill>
            </a:endParaRPr>
          </a:p>
          <a:p>
            <a:pPr marL="457200" indent="-457200" algn="l">
              <a:buFontTx/>
              <a:buChar char="-"/>
            </a:pPr>
            <a:endParaRPr lang="en-US" sz="2400" dirty="0">
              <a:solidFill>
                <a:prstClr val="white"/>
              </a:solidFill>
            </a:endParaRPr>
          </a:p>
          <a:p>
            <a:pPr algn="l"/>
            <a:endParaRPr lang="en-US" sz="2800" dirty="0">
              <a:solidFill>
                <a:prstClr val="white">
                  <a:lumMod val="9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4794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utoUpdateAnimBg="0"/>
      <p:bldP spid="38915" grpId="0" build="p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>
            <a:normAutofit/>
          </a:bodyPr>
          <a:lstStyle/>
          <a:p>
            <a:r>
              <a:rPr lang="en-US" sz="3600" dirty="0"/>
              <a:t>Acute rheumatic fever recurrence</a:t>
            </a:r>
            <a:endParaRPr lang="ar-SA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l">
              <a:buNone/>
            </a:pPr>
            <a:r>
              <a:rPr lang="en-US" sz="2600" dirty="0" smtClean="0"/>
              <a:t>Clinical signs of recurrence :</a:t>
            </a:r>
          </a:p>
          <a:p>
            <a:pPr marL="548640" lvl="1" indent="-411480" algn="l">
              <a:buClr>
                <a:schemeClr val="tx1">
                  <a:shade val="95000"/>
                </a:schemeClr>
              </a:buClr>
              <a:buSzPct val="65000"/>
              <a:buNone/>
            </a:pPr>
            <a:r>
              <a:rPr lang="en-US" sz="2600" dirty="0" smtClean="0"/>
              <a:t>New Murmur.</a:t>
            </a:r>
          </a:p>
          <a:p>
            <a:pPr marL="548640" lvl="1" indent="-411480" algn="l">
              <a:buClr>
                <a:schemeClr val="tx1">
                  <a:shade val="95000"/>
                </a:schemeClr>
              </a:buClr>
              <a:buSzPct val="65000"/>
              <a:buNone/>
            </a:pPr>
            <a:r>
              <a:rPr lang="en-US" sz="2600" dirty="0" smtClean="0"/>
              <a:t>Cardiac enlargement. </a:t>
            </a:r>
          </a:p>
          <a:p>
            <a:pPr algn="l">
              <a:buNone/>
            </a:pPr>
            <a:r>
              <a:rPr lang="en-US" sz="2600" dirty="0" smtClean="0"/>
              <a:t>Congestive heart failure without obvious cause.</a:t>
            </a:r>
          </a:p>
          <a:p>
            <a:pPr marL="548640" lvl="1" indent="-411480" algn="l">
              <a:buClr>
                <a:schemeClr val="tx1">
                  <a:shade val="95000"/>
                </a:schemeClr>
              </a:buClr>
              <a:buSzPct val="65000"/>
              <a:buNone/>
            </a:pPr>
            <a:r>
              <a:rPr lang="en-US" sz="2600" dirty="0" smtClean="0"/>
              <a:t>Pericardial friction rub, and/or Pericardial effusion. </a:t>
            </a:r>
          </a:p>
          <a:p>
            <a:pPr algn="l">
              <a:buNone/>
            </a:pPr>
            <a:endParaRPr lang="en-US" sz="2600" dirty="0" smtClean="0"/>
          </a:p>
          <a:p>
            <a:pPr algn="l">
              <a:buNone/>
            </a:pPr>
            <a:r>
              <a:rPr lang="en-US" sz="2600" dirty="0"/>
              <a:t>Palpitation, SOB, audible murmur, thrill, age and AR on </a:t>
            </a:r>
            <a:r>
              <a:rPr lang="en-US" sz="2600" dirty="0" smtClean="0"/>
              <a:t>admission </a:t>
            </a:r>
            <a:r>
              <a:rPr lang="en-US" sz="2600" dirty="0"/>
              <a:t>were independent predictors of </a:t>
            </a:r>
            <a:r>
              <a:rPr lang="en-US" sz="2600" dirty="0" smtClean="0"/>
              <a:t>recurrence. </a:t>
            </a:r>
          </a:p>
          <a:p>
            <a:pPr marL="137160" indent="0" algn="l">
              <a:buNone/>
            </a:pPr>
            <a:endParaRPr lang="en-US" dirty="0"/>
          </a:p>
          <a:p>
            <a:pPr algn="l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232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n-US" b="1" dirty="0" err="1"/>
              <a:t>Aetiology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96752"/>
            <a:ext cx="8363272" cy="5112608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b="1" dirty="0"/>
              <a:t>Molecular mimicry</a:t>
            </a:r>
            <a:r>
              <a:rPr lang="en-US" dirty="0"/>
              <a:t> — As a result of molecular mimicry, antibodies directed against GAS antigens cross-react with host antigens </a:t>
            </a:r>
            <a:r>
              <a:rPr lang="en-US" dirty="0" smtClean="0"/>
              <a:t>. </a:t>
            </a:r>
            <a:r>
              <a:rPr lang="en-US" dirty="0"/>
              <a:t>In addition to the role of antibody, observations suggest a role for cellular immunity in molecular mimicry in ARF</a:t>
            </a:r>
            <a:endParaRPr lang="en-US" dirty="0" smtClean="0"/>
          </a:p>
          <a:p>
            <a:pPr marL="0" indent="0" algn="l">
              <a:buNone/>
            </a:pPr>
            <a:endParaRPr lang="en-US" dirty="0"/>
          </a:p>
          <a:p>
            <a:pPr marL="0" indent="0" algn="l">
              <a:buNone/>
            </a:pPr>
            <a:r>
              <a:rPr lang="en-US" dirty="0" smtClean="0"/>
              <a:t>Familial </a:t>
            </a:r>
            <a:r>
              <a:rPr lang="en-US" dirty="0"/>
              <a:t>clustering has been reported and twin studies indicate high heritability.</a:t>
            </a:r>
            <a:r>
              <a:rPr lang="en-US" b="1" dirty="0"/>
              <a:t> </a:t>
            </a:r>
            <a:r>
              <a:rPr lang="en-US" dirty="0" smtClean="0"/>
              <a:t>Various </a:t>
            </a:r>
            <a:r>
              <a:rPr lang="en-US" dirty="0"/>
              <a:t>HLA class II alleles are thought to play a role in genetic susceptibility and a particular antigen on B cells known as D8/17 may act as a </a:t>
            </a:r>
            <a:r>
              <a:rPr lang="en-US" dirty="0" smtClean="0"/>
              <a:t>binding </a:t>
            </a:r>
            <a:r>
              <a:rPr lang="en-US" dirty="0"/>
              <a:t>site for group A streptococci</a:t>
            </a:r>
            <a:r>
              <a:rPr lang="en-US" dirty="0" smtClean="0"/>
              <a:t>.</a:t>
            </a:r>
          </a:p>
          <a:p>
            <a:pPr lvl="0" algn="l" rtl="0"/>
            <a:endParaRPr lang="en-US" u="sng" dirty="0" smtClean="0">
              <a:hlinkClick r:id=""/>
            </a:endParaRPr>
          </a:p>
          <a:p>
            <a:pPr lvl="0" algn="l" rtl="0"/>
            <a:endParaRPr lang="en-US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311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u="sng" dirty="0"/>
              <a:t>Differential Diagnosis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algn="l">
              <a:buNone/>
              <a:defRPr/>
            </a:pPr>
            <a:r>
              <a:rPr lang="en-US" b="1" i="1" dirty="0"/>
              <a:t>Juvenile </a:t>
            </a:r>
            <a:r>
              <a:rPr lang="en-US" b="1" i="1" dirty="0" err="1"/>
              <a:t>rheumatiod</a:t>
            </a:r>
            <a:r>
              <a:rPr lang="en-US" b="1" i="1" dirty="0"/>
              <a:t> arthritis</a:t>
            </a:r>
          </a:p>
          <a:p>
            <a:pPr marL="609600" indent="-609600" algn="l">
              <a:buNone/>
              <a:defRPr/>
            </a:pPr>
            <a:r>
              <a:rPr lang="en-US" b="1" i="1" dirty="0"/>
              <a:t>Septic arthritis</a:t>
            </a:r>
          </a:p>
          <a:p>
            <a:pPr marL="609600" indent="-609600" algn="l">
              <a:buNone/>
              <a:defRPr/>
            </a:pPr>
            <a:r>
              <a:rPr lang="en-US" b="1" i="1" dirty="0"/>
              <a:t>Sickle-cell </a:t>
            </a:r>
            <a:r>
              <a:rPr lang="en-US" b="1" i="1" dirty="0" err="1"/>
              <a:t>arthropathy</a:t>
            </a:r>
            <a:endParaRPr lang="en-US" b="1" i="1" dirty="0"/>
          </a:p>
          <a:p>
            <a:pPr marL="609600" indent="-609600" algn="l">
              <a:buNone/>
              <a:defRPr/>
            </a:pPr>
            <a:r>
              <a:rPr lang="en-US" b="1" i="1" dirty="0"/>
              <a:t>Kawasaki disease</a:t>
            </a:r>
          </a:p>
          <a:p>
            <a:pPr marL="609600" indent="-609600" algn="l">
              <a:buNone/>
              <a:defRPr/>
            </a:pPr>
            <a:r>
              <a:rPr lang="en-US" b="1" i="1" dirty="0"/>
              <a:t>Myocarditis</a:t>
            </a:r>
          </a:p>
          <a:p>
            <a:pPr marL="609600" indent="-609600" algn="l">
              <a:buNone/>
              <a:defRPr/>
            </a:pPr>
            <a:r>
              <a:rPr lang="en-US" b="1" i="1" dirty="0"/>
              <a:t>Scarlet fever</a:t>
            </a:r>
          </a:p>
          <a:p>
            <a:pPr marL="609600" indent="-609600" algn="l">
              <a:buNone/>
              <a:defRPr/>
            </a:pPr>
            <a:r>
              <a:rPr lang="en-US" b="1" i="1" dirty="0"/>
              <a:t>Leukemia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2915622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algn="l">
              <a:lnSpc>
                <a:spcPct val="80000"/>
              </a:lnSpc>
              <a:buNone/>
              <a:defRPr/>
            </a:pPr>
            <a:r>
              <a:rPr lang="en-US" b="1" i="1" dirty="0"/>
              <a:t>1. Bed rest for inflamed joints and / or congestive heart failure (CHF).</a:t>
            </a:r>
          </a:p>
          <a:p>
            <a:pPr marL="609600" indent="-609600" algn="l">
              <a:lnSpc>
                <a:spcPct val="80000"/>
              </a:lnSpc>
              <a:buNone/>
              <a:defRPr/>
            </a:pPr>
            <a:endParaRPr lang="en-US" b="1" i="1" dirty="0"/>
          </a:p>
          <a:p>
            <a:pPr marL="609600" indent="-609600" algn="l">
              <a:lnSpc>
                <a:spcPct val="80000"/>
              </a:lnSpc>
              <a:buNone/>
              <a:defRPr/>
            </a:pPr>
            <a:r>
              <a:rPr lang="en-US" b="1" i="1" dirty="0"/>
              <a:t>2. Specific therapy for CHF e.g. diuretics.</a:t>
            </a:r>
          </a:p>
          <a:p>
            <a:pPr marL="609600" indent="-609600" algn="l">
              <a:lnSpc>
                <a:spcPct val="80000"/>
              </a:lnSpc>
              <a:buNone/>
              <a:defRPr/>
            </a:pPr>
            <a:endParaRPr lang="en-US" b="1" i="1" dirty="0"/>
          </a:p>
          <a:p>
            <a:pPr marL="609600" indent="-609600" algn="l">
              <a:lnSpc>
                <a:spcPct val="80000"/>
              </a:lnSpc>
              <a:buNone/>
              <a:defRPr/>
            </a:pPr>
            <a:r>
              <a:rPr lang="en-US" b="1" i="1" dirty="0"/>
              <a:t>3. Oral penicillin V 40 mg /kg /day for 10 days to eradicate throat streptococci.</a:t>
            </a:r>
          </a:p>
          <a:p>
            <a:pPr marL="609600" indent="-609600" algn="l">
              <a:lnSpc>
                <a:spcPct val="80000"/>
              </a:lnSpc>
              <a:buNone/>
              <a:defRPr/>
            </a:pPr>
            <a:r>
              <a:rPr lang="en-US" b="1" i="1" dirty="0"/>
              <a:t> Oral cephalosporin or erythromycin may be an alternative in case of penicillin allergy.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38083494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l">
              <a:buNone/>
            </a:pPr>
            <a:r>
              <a:rPr lang="en-US" sz="3200" b="1" i="1" dirty="0"/>
              <a:t>4. Anti-inflammatory agents: </a:t>
            </a:r>
            <a:r>
              <a:rPr lang="en-US" sz="32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Aspirin</a:t>
            </a:r>
            <a:r>
              <a:rPr lang="en-US" sz="3200" b="1" i="1" dirty="0"/>
              <a:t> in a dose of 90-100 mg / kg / day in 4 divided doses after food is very effective decreasing fever, toxicity, and joint inflammation. </a:t>
            </a:r>
            <a:endParaRPr lang="en-US" sz="3200" b="1" i="1" dirty="0" smtClean="0"/>
          </a:p>
          <a:p>
            <a:pPr marL="137160" indent="0" algn="l">
              <a:buNone/>
            </a:pPr>
            <a:r>
              <a:rPr lang="en-US" sz="3200" b="1" i="1" dirty="0" smtClean="0"/>
              <a:t>After </a:t>
            </a:r>
            <a:r>
              <a:rPr lang="en-US" sz="3200" b="1" i="1" dirty="0"/>
              <a:t>2 weeks aspirin dose can be reduced to 60-70 mg / kg / day for an additional 6 weeks.</a:t>
            </a:r>
          </a:p>
          <a:p>
            <a:pPr marL="137160" indent="0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9569554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l">
              <a:buNone/>
              <a:defRPr/>
            </a:pPr>
            <a:r>
              <a:rPr lang="en-US" sz="3600" b="1" i="1" u="sng" dirty="0"/>
              <a:t>Corticosteroids are reserved for:</a:t>
            </a:r>
          </a:p>
          <a:p>
            <a:pPr algn="l">
              <a:buNone/>
              <a:defRPr/>
            </a:pPr>
            <a:r>
              <a:rPr lang="en-US" sz="3600" b="1" i="1" dirty="0" smtClean="0"/>
              <a:t>-Patients </a:t>
            </a:r>
            <a:r>
              <a:rPr lang="en-US" sz="3600" b="1" i="1" dirty="0"/>
              <a:t>with severe </a:t>
            </a:r>
            <a:r>
              <a:rPr lang="en-US" sz="3600" b="1" i="1" dirty="0" err="1"/>
              <a:t>carditis</a:t>
            </a:r>
            <a:r>
              <a:rPr lang="en-US" sz="3600" b="1" i="1" dirty="0"/>
              <a:t> manifested by </a:t>
            </a:r>
            <a:r>
              <a:rPr lang="en-US" sz="3600" b="1" i="1" dirty="0" smtClean="0"/>
              <a:t>CHF.</a:t>
            </a:r>
            <a:endParaRPr lang="en-US" sz="3600" b="1" i="1" dirty="0"/>
          </a:p>
          <a:p>
            <a:pPr algn="l">
              <a:buNone/>
              <a:defRPr/>
            </a:pPr>
            <a:r>
              <a:rPr lang="en-US" sz="3600" b="1" i="1" dirty="0" smtClean="0"/>
              <a:t>-Patients </a:t>
            </a:r>
            <a:r>
              <a:rPr lang="en-US" sz="3600" b="1" i="1" dirty="0"/>
              <a:t>who are unable to tolerate large doses of </a:t>
            </a:r>
            <a:r>
              <a:rPr lang="en-US" sz="3600" b="1" i="1" dirty="0" smtClean="0"/>
              <a:t>aspirin.</a:t>
            </a:r>
            <a:endParaRPr lang="en-US" sz="3600" b="1" i="1" dirty="0"/>
          </a:p>
          <a:p>
            <a:pPr algn="l">
              <a:buNone/>
              <a:defRPr/>
            </a:pPr>
            <a:r>
              <a:rPr lang="en-US" sz="3600" b="1" i="1" dirty="0" smtClean="0"/>
              <a:t>-Patients </a:t>
            </a:r>
            <a:r>
              <a:rPr lang="en-US" sz="3600" b="1" i="1" dirty="0"/>
              <a:t>whose signs and symptoms are not adequately suppressed by aspirin.</a:t>
            </a:r>
          </a:p>
          <a:p>
            <a:endParaRPr lang="ar-SA" sz="3600" dirty="0"/>
          </a:p>
        </p:txBody>
      </p:sp>
    </p:spTree>
    <p:extLst>
      <p:ext uri="{BB962C8B-B14F-4D97-AF65-F5344CB8AC3E}">
        <p14:creationId xmlns:p14="http://schemas.microsoft.com/office/powerpoint/2010/main" val="14425383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  <a:defRPr/>
            </a:pPr>
            <a:r>
              <a:rPr lang="en-US" b="1" i="1" dirty="0"/>
              <a:t>Prednisolone 2 mg / kg / day in divided doses may be initiated.</a:t>
            </a:r>
          </a:p>
          <a:p>
            <a:pPr algn="l">
              <a:buNone/>
              <a:defRPr/>
            </a:pPr>
            <a:endParaRPr lang="en-US" b="1" i="1" dirty="0"/>
          </a:p>
          <a:p>
            <a:pPr algn="l">
              <a:buNone/>
              <a:defRPr/>
            </a:pPr>
            <a:r>
              <a:rPr lang="en-US" b="1" i="1" dirty="0"/>
              <a:t>After 2-3 weeks it should be withdrawn slowly over an additional 3 weeks period.</a:t>
            </a:r>
          </a:p>
          <a:p>
            <a:pPr algn="l">
              <a:buNone/>
              <a:defRPr/>
            </a:pPr>
            <a:endParaRPr lang="en-US" b="1" i="1" dirty="0"/>
          </a:p>
          <a:p>
            <a:pPr algn="l">
              <a:buNone/>
              <a:defRPr/>
            </a:pPr>
            <a:r>
              <a:rPr lang="en-US" b="1" i="1" dirty="0"/>
              <a:t>Aspirin is better to be given for  one month after discontinuation of steroids to avoid rebounds, which frequently occur after steroid therapy. </a:t>
            </a:r>
          </a:p>
          <a:p>
            <a:pPr marL="137160" indent="0" algn="l">
              <a:buNone/>
            </a:pP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04149825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  <a:defRPr/>
            </a:pPr>
            <a:r>
              <a:rPr lang="en-US" b="1" i="1" dirty="0"/>
              <a:t>Patients with significant Sydenham</a:t>
            </a:r>
            <a:r>
              <a:rPr lang="en-US" b="1" i="1" dirty="0">
                <a:latin typeface="Arial"/>
              </a:rPr>
              <a:t>’</a:t>
            </a:r>
            <a:r>
              <a:rPr lang="en-US" b="1" i="1" dirty="0"/>
              <a:t>s chorea need specific treatment.</a:t>
            </a:r>
          </a:p>
          <a:p>
            <a:pPr algn="l">
              <a:buNone/>
              <a:defRPr/>
            </a:pPr>
            <a:endParaRPr lang="en-US" b="1" i="1" dirty="0"/>
          </a:p>
          <a:p>
            <a:pPr algn="l">
              <a:buNone/>
              <a:defRPr/>
            </a:pPr>
            <a:r>
              <a:rPr lang="en-US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Diazepam</a:t>
            </a:r>
            <a:r>
              <a:rPr lang="en-US" b="1" i="1" dirty="0"/>
              <a:t> in acute severe cases.</a:t>
            </a:r>
          </a:p>
          <a:p>
            <a:pPr algn="l">
              <a:buNone/>
              <a:defRPr/>
            </a:pPr>
            <a:endParaRPr lang="en-US" b="1" i="1" dirty="0"/>
          </a:p>
          <a:p>
            <a:pPr algn="l">
              <a:buNone/>
              <a:defRPr/>
            </a:pPr>
            <a:r>
              <a:rPr lang="en-US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Haloperidol</a:t>
            </a:r>
            <a:r>
              <a:rPr lang="en-US" b="1" i="1" dirty="0"/>
              <a:t> was frequently used.</a:t>
            </a:r>
          </a:p>
          <a:p>
            <a:pPr algn="l">
              <a:buNone/>
              <a:defRPr/>
            </a:pPr>
            <a:endParaRPr lang="en-US" b="1" i="1" dirty="0"/>
          </a:p>
          <a:p>
            <a:pPr algn="l">
              <a:buNone/>
              <a:defRPr/>
            </a:pPr>
            <a:r>
              <a:rPr lang="en-US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Sodium valproate</a:t>
            </a:r>
            <a:r>
              <a:rPr lang="en-US" b="1" i="1" dirty="0">
                <a:solidFill>
                  <a:srgbClr val="FFFF00"/>
                </a:solidFill>
              </a:rPr>
              <a:t> </a:t>
            </a:r>
            <a:r>
              <a:rPr lang="en-US" b="1" i="1" dirty="0"/>
              <a:t>was found effective and has less side effects.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27768970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ARF </a:t>
            </a:r>
            <a:r>
              <a:rPr lang="en-US" dirty="0" smtClean="0"/>
              <a:t>Prophylaxis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algn="l">
              <a:buNone/>
              <a:defRPr/>
            </a:pPr>
            <a:r>
              <a:rPr lang="en-US" b="1" i="1" u="sng" dirty="0" smtClean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Primary prophylaxis of ARF:</a:t>
            </a:r>
          </a:p>
          <a:p>
            <a:pPr marL="609600" indent="-609600" algn="l">
              <a:buNone/>
              <a:defRPr/>
            </a:pPr>
            <a:r>
              <a:rPr lang="en-US" sz="4000" b="1" i="1" dirty="0"/>
              <a:t>It consists of accurate diagnosis </a:t>
            </a:r>
          </a:p>
          <a:p>
            <a:pPr marL="609600" indent="-609600" algn="l">
              <a:buNone/>
              <a:defRPr/>
            </a:pPr>
            <a:r>
              <a:rPr lang="en-US" sz="4000" b="1" i="1" dirty="0"/>
              <a:t>and appropriate treatment of </a:t>
            </a:r>
          </a:p>
          <a:p>
            <a:pPr marL="609600" indent="-609600" algn="l">
              <a:buNone/>
              <a:defRPr/>
            </a:pPr>
            <a:r>
              <a:rPr lang="en-US" sz="4000" b="1" i="1" dirty="0"/>
              <a:t>streptococcal throat infections.</a:t>
            </a:r>
          </a:p>
          <a:p>
            <a:endParaRPr lang="ar-SA" sz="4000" dirty="0"/>
          </a:p>
        </p:txBody>
      </p:sp>
    </p:spTree>
    <p:extLst>
      <p:ext uri="{BB962C8B-B14F-4D97-AF65-F5344CB8AC3E}">
        <p14:creationId xmlns:p14="http://schemas.microsoft.com/office/powerpoint/2010/main" val="249562106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US" sz="3600" dirty="0"/>
              <a:t>ARF Prophylaxis</a:t>
            </a:r>
            <a:endParaRPr lang="ar-SA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268760"/>
            <a:ext cx="8579296" cy="5040600"/>
          </a:xfrm>
        </p:spPr>
        <p:txBody>
          <a:bodyPr>
            <a:normAutofit fontScale="70000" lnSpcReduction="20000"/>
          </a:bodyPr>
          <a:lstStyle/>
          <a:p>
            <a:pPr algn="l">
              <a:buNone/>
              <a:defRPr/>
            </a:pPr>
            <a:r>
              <a:rPr lang="en-US" sz="3600" b="1" i="1" u="sng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2</a:t>
            </a:r>
            <a:r>
              <a:rPr lang="en-US" sz="36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 Secondary prophylaxis</a:t>
            </a:r>
            <a:r>
              <a:rPr lang="en-US" sz="3600" b="1" i="1" u="sng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:</a:t>
            </a:r>
            <a:endParaRPr lang="en-US" sz="3600" b="1" i="1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l">
              <a:buNone/>
              <a:defRPr/>
            </a:pPr>
            <a:r>
              <a:rPr lang="en-US" sz="3600" b="1" i="1" dirty="0"/>
              <a:t>It aims at</a:t>
            </a:r>
            <a:r>
              <a:rPr lang="en-US" sz="3600" b="1" i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3600" b="1" i="1" dirty="0"/>
              <a:t>preventing the recurrence</a:t>
            </a:r>
            <a:r>
              <a:rPr lang="en-US" sz="3600" b="1" i="1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en-US" sz="3600" b="1" i="1" dirty="0"/>
              <a:t>of ARF in patients who have already suffered a rheumatic attack.</a:t>
            </a:r>
          </a:p>
          <a:p>
            <a:pPr algn="l">
              <a:buNone/>
              <a:defRPr/>
            </a:pPr>
            <a:r>
              <a:rPr lang="en-US" sz="3600" b="1" i="1" u="sng" dirty="0" err="1"/>
              <a:t>Benzathine</a:t>
            </a:r>
            <a:r>
              <a:rPr lang="en-US" sz="3600" b="1" i="1" u="sng" dirty="0"/>
              <a:t> penicillin</a:t>
            </a:r>
            <a:r>
              <a:rPr lang="en-US" sz="3600" b="1" i="1" dirty="0"/>
              <a:t> intramuscular injections every 3-4 weeks is  recommended.</a:t>
            </a:r>
          </a:p>
          <a:p>
            <a:pPr algn="l">
              <a:buNone/>
              <a:defRPr/>
            </a:pPr>
            <a:endParaRPr lang="en-US" sz="3600" b="1" i="1" dirty="0" smtClean="0"/>
          </a:p>
          <a:p>
            <a:pPr algn="l">
              <a:buNone/>
              <a:defRPr/>
            </a:pPr>
            <a:r>
              <a:rPr lang="en-US" sz="3600" b="1" i="1" dirty="0"/>
              <a:t>This secondary prophylaxis should be maintained </a:t>
            </a:r>
            <a:r>
              <a:rPr lang="en-US" sz="36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indefinitely</a:t>
            </a:r>
            <a:r>
              <a:rPr lang="en-US" sz="3600" b="1" i="1" dirty="0">
                <a:solidFill>
                  <a:srgbClr val="FFFF00"/>
                </a:solidFill>
              </a:rPr>
              <a:t> </a:t>
            </a:r>
            <a:r>
              <a:rPr lang="en-US" sz="3600" b="1" i="1" dirty="0"/>
              <a:t>for those with rheumatic heart disease</a:t>
            </a:r>
            <a:r>
              <a:rPr lang="en-US" sz="3600" b="1" i="1" dirty="0" smtClean="0"/>
              <a:t>.</a:t>
            </a:r>
          </a:p>
          <a:p>
            <a:pPr algn="l">
              <a:buNone/>
              <a:defRPr/>
            </a:pPr>
            <a:endParaRPr lang="en-US" sz="3600" b="1" i="1" dirty="0" smtClean="0"/>
          </a:p>
          <a:p>
            <a:pPr algn="l">
              <a:buNone/>
              <a:defRPr/>
            </a:pPr>
            <a:r>
              <a:rPr lang="en-US" sz="3600" b="1" i="1" dirty="0"/>
              <a:t>Other rheumatic subjects should be protected until they reach age 21 and 5 years have elapsed since the last rheumatic attack, whichever is longer.</a:t>
            </a:r>
          </a:p>
          <a:p>
            <a:pPr algn="l">
              <a:buNone/>
              <a:defRPr/>
            </a:pPr>
            <a:endParaRPr lang="en-US" sz="3600" b="1" i="1" dirty="0"/>
          </a:p>
          <a:p>
            <a:pPr algn="l">
              <a:buNone/>
              <a:defRPr/>
            </a:pPr>
            <a:r>
              <a:rPr lang="en-US" sz="2400" b="1" i="1" dirty="0" smtClean="0"/>
              <a:t> </a:t>
            </a:r>
            <a:endParaRPr lang="en-US" sz="2400" b="1" i="1" u="sng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245156224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ARF </a:t>
            </a:r>
            <a:r>
              <a:rPr lang="en-US" dirty="0" smtClean="0"/>
              <a:t>Prophylaxis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l">
              <a:buNone/>
              <a:defRPr/>
            </a:pPr>
            <a:r>
              <a:rPr lang="en-US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Tertiary prophylaxis:</a:t>
            </a:r>
          </a:p>
          <a:p>
            <a:pPr algn="l">
              <a:buNone/>
              <a:defRPr/>
            </a:pPr>
            <a:r>
              <a:rPr lang="en-US" b="1" i="1" dirty="0" smtClean="0"/>
              <a:t>- It </a:t>
            </a:r>
            <a:r>
              <a:rPr lang="en-US" b="1" i="1" dirty="0"/>
              <a:t>means </a:t>
            </a:r>
            <a:r>
              <a:rPr lang="en-US" b="1" i="1" u="sng" dirty="0"/>
              <a:t>bacterial endocarditis prophylaxis</a:t>
            </a:r>
            <a:r>
              <a:rPr lang="en-US" b="1" i="1" dirty="0"/>
              <a:t> for patients with rheumatic heart disease whenever they undergo dental or surgical procedures likely to evoke bacteremia.</a:t>
            </a:r>
          </a:p>
          <a:p>
            <a:pPr algn="l">
              <a:buNone/>
              <a:defRPr/>
            </a:pPr>
            <a:r>
              <a:rPr lang="en-US" b="1" i="1" dirty="0" smtClean="0"/>
              <a:t>- This </a:t>
            </a:r>
            <a:r>
              <a:rPr lang="en-US" b="1" i="1" dirty="0"/>
              <a:t>is not necessary in rheumatic patients free of residual heart disease.</a:t>
            </a:r>
          </a:p>
          <a:p>
            <a:pPr algn="l">
              <a:buNone/>
              <a:defRPr/>
            </a:pPr>
            <a:r>
              <a:rPr lang="en-US" b="1" i="1" smtClean="0"/>
              <a:t>- Receiving </a:t>
            </a:r>
            <a:r>
              <a:rPr lang="en-US" b="1" i="1" dirty="0"/>
              <a:t>rheumatic fever prophylaxis does not exempt the patient from endocarditis prophylaxis. </a:t>
            </a:r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1570022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err="1" smtClean="0"/>
              <a:t>Aetiology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dirty="0"/>
              <a:t/>
            </a:r>
            <a:br>
              <a:rPr lang="en-US" b="1" dirty="0"/>
            </a:b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96752"/>
            <a:ext cx="8219256" cy="4464496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dirty="0"/>
              <a:t>The risk of developing rheumatic fever after an episode of streptococcal pharyngitis has been estimated at 0.3-3</a:t>
            </a:r>
            <a:r>
              <a:rPr lang="en-US" dirty="0" smtClean="0"/>
              <a:t>%.</a:t>
            </a:r>
          </a:p>
          <a:p>
            <a:pPr marL="0" indent="0" algn="l">
              <a:buNone/>
            </a:pPr>
            <a:r>
              <a:rPr lang="en-US" dirty="0"/>
              <a:t>Primary episodes of acute rheumatic fever occur mainly in children aged 5 to 14 </a:t>
            </a:r>
            <a:r>
              <a:rPr lang="en-US" dirty="0" smtClean="0"/>
              <a:t>years.</a:t>
            </a:r>
          </a:p>
          <a:p>
            <a:pPr marL="0" indent="0" algn="l">
              <a:buNone/>
            </a:pPr>
            <a:r>
              <a:rPr lang="en-US" dirty="0"/>
              <a:t>Acute rheumatic fever tends to recur, leading to cumulative damage to the cardiac </a:t>
            </a:r>
            <a:r>
              <a:rPr lang="en-US" dirty="0" err="1"/>
              <a:t>valvular</a:t>
            </a:r>
            <a:r>
              <a:rPr lang="en-US" dirty="0"/>
              <a:t> tissue.</a:t>
            </a:r>
          </a:p>
          <a:p>
            <a:pPr marL="0" indent="0" algn="l">
              <a:buNone/>
            </a:pPr>
            <a:r>
              <a:rPr lang="en-US" dirty="0"/>
              <a:t>Recurrent episodes remain relatively common in adolescents and young adults </a:t>
            </a:r>
            <a:endParaRPr lang="ar-SA" dirty="0"/>
          </a:p>
          <a:p>
            <a:endParaRPr lang="ar-S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805264"/>
            <a:ext cx="8892480" cy="976537"/>
          </a:xfrm>
        </p:spPr>
        <p:txBody>
          <a:bodyPr/>
          <a:lstStyle/>
          <a:p>
            <a:endParaRPr lang="ar-SA" dirty="0">
              <a:solidFill>
                <a:prstClr val="white">
                  <a:shade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0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Aetiology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 algn="l">
              <a:buNone/>
            </a:pPr>
            <a:r>
              <a:rPr lang="en-US" dirty="0"/>
              <a:t>Among aboriginal communities of Australia, </a:t>
            </a:r>
            <a:r>
              <a:rPr lang="en-US" dirty="0" smtClean="0"/>
              <a:t>the </a:t>
            </a:r>
            <a:r>
              <a:rPr lang="en-US" dirty="0"/>
              <a:t>most common manifestation of GAS infection is </a:t>
            </a:r>
            <a:r>
              <a:rPr lang="en-US" dirty="0" err="1"/>
              <a:t>pyoderma</a:t>
            </a:r>
            <a:r>
              <a:rPr lang="en-US" dirty="0"/>
              <a:t>; symptomatic GAS </a:t>
            </a:r>
            <a:r>
              <a:rPr lang="en-US" dirty="0" err="1"/>
              <a:t>tonsillopharyngitis</a:t>
            </a:r>
            <a:r>
              <a:rPr lang="en-US" dirty="0"/>
              <a:t> and/or pharyngeal colonization are rare</a:t>
            </a:r>
          </a:p>
          <a:p>
            <a:pPr marL="137160" indent="0" algn="l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76628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ARF Epidemiology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 algn="l">
              <a:buNone/>
            </a:pPr>
            <a:r>
              <a:rPr lang="en-US" b="1" i="1" dirty="0" smtClean="0"/>
              <a:t>-There </a:t>
            </a:r>
            <a:r>
              <a:rPr lang="en-US" b="1" i="1" dirty="0"/>
              <a:t>is no clear-cut gender predisposition, although females are more likely to develop certain manifestations such as Sydenham</a:t>
            </a:r>
            <a:r>
              <a:rPr lang="en-US" b="1" i="1" dirty="0">
                <a:latin typeface="Arial"/>
              </a:rPr>
              <a:t>’</a:t>
            </a:r>
            <a:r>
              <a:rPr lang="en-US" b="1" i="1" dirty="0"/>
              <a:t>s chorea.</a:t>
            </a:r>
          </a:p>
          <a:p>
            <a:pPr marL="137160" indent="0" algn="l">
              <a:lnSpc>
                <a:spcPct val="90000"/>
              </a:lnSpc>
              <a:buNone/>
              <a:defRPr/>
            </a:pPr>
            <a:r>
              <a:rPr lang="en-US" b="1" i="1" dirty="0" smtClean="0"/>
              <a:t>-The </a:t>
            </a:r>
            <a:r>
              <a:rPr lang="en-US" b="1" i="1" dirty="0"/>
              <a:t>disease peaks in cooler months of the year.</a:t>
            </a:r>
          </a:p>
          <a:p>
            <a:pPr marL="137160" indent="0" algn="l">
              <a:lnSpc>
                <a:spcPct val="90000"/>
              </a:lnSpc>
              <a:buNone/>
              <a:defRPr/>
            </a:pPr>
            <a:endParaRPr lang="en-US" b="1" i="1" dirty="0"/>
          </a:p>
          <a:p>
            <a:pPr marL="137160" indent="0" algn="l">
              <a:lnSpc>
                <a:spcPct val="90000"/>
              </a:lnSpc>
              <a:buNone/>
              <a:defRPr/>
            </a:pPr>
            <a:r>
              <a:rPr lang="en-US" b="1" i="1" dirty="0" smtClean="0"/>
              <a:t>-Crowding </a:t>
            </a:r>
            <a:r>
              <a:rPr lang="en-US" b="1" i="1" dirty="0"/>
              <a:t>and low socioeconomic status are the main environmental factors favoring the occurrence of ARF.</a:t>
            </a:r>
          </a:p>
          <a:p>
            <a:pPr marL="137160" indent="0" algn="l">
              <a:lnSpc>
                <a:spcPct val="90000"/>
              </a:lnSpc>
              <a:buNone/>
              <a:defRPr/>
            </a:pPr>
            <a:endParaRPr lang="en-US" b="1" i="1" dirty="0"/>
          </a:p>
          <a:p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4179167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effectLst/>
              </a:rPr>
              <a:t>Carditis</a:t>
            </a:r>
            <a:endParaRPr lang="ar-S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37160" indent="0" algn="l">
              <a:buNone/>
            </a:pPr>
            <a:r>
              <a:rPr lang="en-US" dirty="0"/>
              <a:t>Streptococcal M protein and N-acetyl-beta-D-glucosamine (NABG, the </a:t>
            </a:r>
            <a:r>
              <a:rPr lang="en-US" dirty="0" err="1"/>
              <a:t>immunodominant</a:t>
            </a:r>
            <a:r>
              <a:rPr lang="en-US" dirty="0"/>
              <a:t> carbohydrate antigen of GAS) share epitopes with myosin </a:t>
            </a:r>
            <a:r>
              <a:rPr lang="en-US" dirty="0" smtClean="0"/>
              <a:t>. </a:t>
            </a:r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183815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9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0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1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12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3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14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5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6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7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8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19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20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2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22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23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24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25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26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28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27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29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30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3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32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33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34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35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36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37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9.xml><?xml version="1.0" encoding="utf-8"?>
<a:theme xmlns:a="http://schemas.openxmlformats.org/drawingml/2006/main" name="38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0.xml><?xml version="1.0" encoding="utf-8"?>
<a:theme xmlns:a="http://schemas.openxmlformats.org/drawingml/2006/main" name="39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1.xml><?xml version="1.0" encoding="utf-8"?>
<a:theme xmlns:a="http://schemas.openxmlformats.org/drawingml/2006/main" name="40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2.xml><?xml version="1.0" encoding="utf-8"?>
<a:theme xmlns:a="http://schemas.openxmlformats.org/drawingml/2006/main" name="41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3.xml><?xml version="1.0" encoding="utf-8"?>
<a:theme xmlns:a="http://schemas.openxmlformats.org/drawingml/2006/main" name="42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4.xml><?xml version="1.0" encoding="utf-8"?>
<a:theme xmlns:a="http://schemas.openxmlformats.org/drawingml/2006/main" name="43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6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7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8_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</TotalTime>
  <Words>2891</Words>
  <Application>Microsoft Office PowerPoint</Application>
  <PresentationFormat>On-screen Show (4:3)</PresentationFormat>
  <Paragraphs>389</Paragraphs>
  <Slides>58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44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103" baseType="lpstr">
      <vt:lpstr>Apex</vt:lpstr>
      <vt:lpstr>1_Apex</vt:lpstr>
      <vt:lpstr>2_Apex</vt:lpstr>
      <vt:lpstr>3_Apex</vt:lpstr>
      <vt:lpstr>4_Apex</vt:lpstr>
      <vt:lpstr>5_Apex</vt:lpstr>
      <vt:lpstr>6_Apex</vt:lpstr>
      <vt:lpstr>7_Apex</vt:lpstr>
      <vt:lpstr>8_Apex</vt:lpstr>
      <vt:lpstr>9_Apex</vt:lpstr>
      <vt:lpstr>10_Apex</vt:lpstr>
      <vt:lpstr>11_Apex</vt:lpstr>
      <vt:lpstr>12_Apex</vt:lpstr>
      <vt:lpstr>13_Apex</vt:lpstr>
      <vt:lpstr>14_Apex</vt:lpstr>
      <vt:lpstr>15_Apex</vt:lpstr>
      <vt:lpstr>16_Apex</vt:lpstr>
      <vt:lpstr>17_Apex</vt:lpstr>
      <vt:lpstr>18_Apex</vt:lpstr>
      <vt:lpstr>19_Apex</vt:lpstr>
      <vt:lpstr>20_Apex</vt:lpstr>
      <vt:lpstr>21_Apex</vt:lpstr>
      <vt:lpstr>22_Apex</vt:lpstr>
      <vt:lpstr>23_Apex</vt:lpstr>
      <vt:lpstr>24_Apex</vt:lpstr>
      <vt:lpstr>25_Apex</vt:lpstr>
      <vt:lpstr>26_Apex</vt:lpstr>
      <vt:lpstr>28_Apex</vt:lpstr>
      <vt:lpstr>27_Apex</vt:lpstr>
      <vt:lpstr>29_Apex</vt:lpstr>
      <vt:lpstr>30_Apex</vt:lpstr>
      <vt:lpstr>31_Apex</vt:lpstr>
      <vt:lpstr>32_Apex</vt:lpstr>
      <vt:lpstr>33_Apex</vt:lpstr>
      <vt:lpstr>34_Apex</vt:lpstr>
      <vt:lpstr>35_Apex</vt:lpstr>
      <vt:lpstr>36_Apex</vt:lpstr>
      <vt:lpstr>37_Apex</vt:lpstr>
      <vt:lpstr>38_Apex</vt:lpstr>
      <vt:lpstr>39_Apex</vt:lpstr>
      <vt:lpstr>40_Apex</vt:lpstr>
      <vt:lpstr>41_Apex</vt:lpstr>
      <vt:lpstr>42_Apex</vt:lpstr>
      <vt:lpstr>43_Apex</vt:lpstr>
      <vt:lpstr>Document</vt:lpstr>
      <vt:lpstr> ACQUIRED HEART DISEASE  IN CHILDHOOD</vt:lpstr>
      <vt:lpstr>LEARNING OBJECTIVES </vt:lpstr>
      <vt:lpstr>ACUTE RHEUMATIC FEVER</vt:lpstr>
      <vt:lpstr>Definition</vt:lpstr>
      <vt:lpstr>Aetiology</vt:lpstr>
      <vt:lpstr> Aetiology  </vt:lpstr>
      <vt:lpstr>Aetiology</vt:lpstr>
      <vt:lpstr>ARF Epidemiology</vt:lpstr>
      <vt:lpstr>Carditis</vt:lpstr>
      <vt:lpstr> Rheumatic myocarditis</vt:lpstr>
      <vt:lpstr>Acute RF: Aschoff body</vt:lpstr>
      <vt:lpstr>DEFINITIONS </vt:lpstr>
      <vt:lpstr> JONES CRITERIA </vt:lpstr>
      <vt:lpstr>PowerPoint Presentation</vt:lpstr>
      <vt:lpstr>PowerPoint Presentation</vt:lpstr>
      <vt:lpstr>WHO Criteria</vt:lpstr>
      <vt:lpstr>PowerPoint Presentation</vt:lpstr>
      <vt:lpstr>PowerPoint Presentation</vt:lpstr>
      <vt:lpstr>Evidence of Streptococcal Infection</vt:lpstr>
      <vt:lpstr>JONES CRITERIA </vt:lpstr>
      <vt:lpstr>PowerPoint Presentation</vt:lpstr>
      <vt:lpstr> Application of the Jones criteria to high-incidence settings </vt:lpstr>
      <vt:lpstr>Minor Manifestations of ARF </vt:lpstr>
      <vt:lpstr>Minor Manifestations of ARF</vt:lpstr>
      <vt:lpstr>Arthritis </vt:lpstr>
      <vt:lpstr>Arthritis</vt:lpstr>
      <vt:lpstr> Arthritis </vt:lpstr>
      <vt:lpstr>Sydenham chorea </vt:lpstr>
      <vt:lpstr>Erythema Marginatum </vt:lpstr>
      <vt:lpstr>Erythema Marginatum</vt:lpstr>
      <vt:lpstr>Subcutaneous nodules </vt:lpstr>
      <vt:lpstr>Subcutaneous nodules</vt:lpstr>
      <vt:lpstr>Carditis</vt:lpstr>
      <vt:lpstr>Carditis</vt:lpstr>
      <vt:lpstr>Carditis</vt:lpstr>
      <vt:lpstr>Carditis</vt:lpstr>
      <vt:lpstr>Differential Diagnosis of Carditis</vt:lpstr>
      <vt:lpstr>Investigations </vt:lpstr>
      <vt:lpstr>Uses of Echocardiography in ARF </vt:lpstr>
      <vt:lpstr>Endocarditis</vt:lpstr>
      <vt:lpstr>PowerPoint Presentation</vt:lpstr>
      <vt:lpstr>Myocarditis &amp; pericarditis</vt:lpstr>
      <vt:lpstr>Heart Rhythm in acute rheumatic fever </vt:lpstr>
      <vt:lpstr>Heart Rhythm in acute rheumatic fever </vt:lpstr>
      <vt:lpstr>ECG</vt:lpstr>
      <vt:lpstr>PowerPoint Presentation</vt:lpstr>
      <vt:lpstr>PowerPoint Presentation</vt:lpstr>
      <vt:lpstr>Rheumatic fever-prognosis</vt:lpstr>
      <vt:lpstr>Acute rheumatic fever recurrence</vt:lpstr>
      <vt:lpstr>Differential Diagnosis</vt:lpstr>
      <vt:lpstr>Treatment</vt:lpstr>
      <vt:lpstr>Treatment</vt:lpstr>
      <vt:lpstr>Treatment</vt:lpstr>
      <vt:lpstr>Treatment</vt:lpstr>
      <vt:lpstr>Treatment</vt:lpstr>
      <vt:lpstr>ARF Prophylaxis</vt:lpstr>
      <vt:lpstr>ARF Prophylaxis</vt:lpstr>
      <vt:lpstr>ARF Prophylaxis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DELL</cp:lastModifiedBy>
  <cp:revision>87</cp:revision>
  <dcterms:created xsi:type="dcterms:W3CDTF">2016-12-08T19:05:53Z</dcterms:created>
  <dcterms:modified xsi:type="dcterms:W3CDTF">2016-12-09T18:50:06Z</dcterms:modified>
</cp:coreProperties>
</file>